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3"/>
  </p:notesMasterIdLst>
  <p:sldIdLst>
    <p:sldId id="256" r:id="rId5"/>
    <p:sldId id="258" r:id="rId6"/>
    <p:sldId id="260" r:id="rId7"/>
    <p:sldId id="292" r:id="rId8"/>
    <p:sldId id="419" r:id="rId9"/>
    <p:sldId id="410" r:id="rId10"/>
    <p:sldId id="420" r:id="rId11"/>
    <p:sldId id="378" r:id="rId12"/>
    <p:sldId id="416" r:id="rId13"/>
    <p:sldId id="316" r:id="rId14"/>
    <p:sldId id="421" r:id="rId15"/>
    <p:sldId id="422" r:id="rId16"/>
    <p:sldId id="387" r:id="rId17"/>
    <p:sldId id="357" r:id="rId18"/>
    <p:sldId id="423" r:id="rId19"/>
    <p:sldId id="359" r:id="rId20"/>
    <p:sldId id="361" r:id="rId21"/>
    <p:sldId id="360" r:id="rId22"/>
    <p:sldId id="381" r:id="rId23"/>
    <p:sldId id="424" r:id="rId24"/>
    <p:sldId id="417" r:id="rId25"/>
    <p:sldId id="431" r:id="rId26"/>
    <p:sldId id="432" r:id="rId27"/>
    <p:sldId id="425" r:id="rId28"/>
    <p:sldId id="426" r:id="rId29"/>
    <p:sldId id="427" r:id="rId30"/>
    <p:sldId id="428" r:id="rId31"/>
    <p:sldId id="429" r:id="rId32"/>
    <p:sldId id="430" r:id="rId33"/>
    <p:sldId id="367" r:id="rId34"/>
    <p:sldId id="364" r:id="rId35"/>
    <p:sldId id="370" r:id="rId36"/>
    <p:sldId id="392" r:id="rId37"/>
    <p:sldId id="409" r:id="rId38"/>
    <p:sldId id="365" r:id="rId39"/>
    <p:sldId id="399" r:id="rId40"/>
    <p:sldId id="400" r:id="rId41"/>
    <p:sldId id="31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E76A02-8EDC-4737-BDA9-13D1DA17C201}">
          <p14:sldIdLst>
            <p14:sldId id="256"/>
            <p14:sldId id="258"/>
            <p14:sldId id="260"/>
            <p14:sldId id="292"/>
            <p14:sldId id="419"/>
            <p14:sldId id="410"/>
            <p14:sldId id="420"/>
            <p14:sldId id="378"/>
            <p14:sldId id="416"/>
            <p14:sldId id="316"/>
            <p14:sldId id="421"/>
            <p14:sldId id="422"/>
            <p14:sldId id="387"/>
            <p14:sldId id="357"/>
            <p14:sldId id="423"/>
            <p14:sldId id="359"/>
            <p14:sldId id="361"/>
            <p14:sldId id="360"/>
            <p14:sldId id="381"/>
            <p14:sldId id="424"/>
            <p14:sldId id="417"/>
            <p14:sldId id="431"/>
            <p14:sldId id="432"/>
            <p14:sldId id="425"/>
            <p14:sldId id="426"/>
            <p14:sldId id="427"/>
            <p14:sldId id="428"/>
            <p14:sldId id="429"/>
            <p14:sldId id="430"/>
            <p14:sldId id="367"/>
            <p14:sldId id="364"/>
            <p14:sldId id="370"/>
            <p14:sldId id="392"/>
            <p14:sldId id="409"/>
            <p14:sldId id="365"/>
            <p14:sldId id="399"/>
            <p14:sldId id="400"/>
            <p14:sldId id="311"/>
          </p14:sldIdLst>
        </p14:section>
        <p14:section name="Slide References" id="{EA061E2A-9E49-40E3-9B11-6DD3032E88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Tran Le" initials="VL" lastIdx="3" clrIdx="0">
    <p:extLst>
      <p:ext uri="{19B8F6BF-5375-455C-9EA6-DF929625EA0E}">
        <p15:presenceInfo xmlns:p15="http://schemas.microsoft.com/office/powerpoint/2012/main" userId="S::vinhtran@nashtechglobal.com::65bc96a1-f859-4b01-832a-52b09e160108" providerId="AD"/>
      </p:ext>
    </p:extLst>
  </p:cmAuthor>
  <p:cmAuthor id="2" name="Nam Lai Hoang" initials="NH" lastIdx="2" clrIdx="1">
    <p:extLst>
      <p:ext uri="{19B8F6BF-5375-455C-9EA6-DF929625EA0E}">
        <p15:presenceInfo xmlns:p15="http://schemas.microsoft.com/office/powerpoint/2012/main" userId="S::namlaih@nashtechglobal.com::28bd692e-51b2-42b2-a263-63b44e72f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1F7A"/>
    <a:srgbClr val="E30613"/>
    <a:srgbClr val="9AA6F1"/>
    <a:srgbClr val="FFFFFF"/>
    <a:srgbClr val="576BE3"/>
    <a:srgbClr val="7889ED"/>
    <a:srgbClr val="9E71AC"/>
    <a:srgbClr val="84468D"/>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 dt="2020-05-27T07:41:08.967"/>
    <p1510:client id="{2F8C262D-C6B7-48D8-9B4A-6F3AE227877E}" v="1011" dt="2020-06-05T04:48:48.093"/>
    <p1510:client id="{35791F91-F164-6A3B-BD08-347BC744D6F1}" v="70" dt="2020-06-08T07:39:00.231"/>
    <p1510:client id="{D2DE71E6-88E0-43EF-8E6C-3AACE978919A}" v="232" dt="2020-05-26T04:55:43.297"/>
    <p1510:client id="{D5605AA7-7FEE-BD79-EAA8-442C43FE3B99}" v="84" dt="2020-06-08T03:06:06.916"/>
    <p1510:client id="{E0ACF85B-B5C9-925E-8D69-7476F7783D83}" v="681" dt="2020-06-08T09:56:00.631"/>
    <p1510:client id="{EBF8A711-42F2-C0DA-9BEC-731DB57078B8}" v="670" dt="2020-06-08T07:30:20.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72" autoAdjust="0"/>
  </p:normalViewPr>
  <p:slideViewPr>
    <p:cSldViewPr snapToGrid="0">
      <p:cViewPr varScale="1">
        <p:scale>
          <a:sx n="59" d="100"/>
          <a:sy n="59" d="100"/>
        </p:scale>
        <p:origin x="1152" y="78"/>
      </p:cViewPr>
      <p:guideLst/>
    </p:cSldViewPr>
  </p:slideViewPr>
  <p:notesTextViewPr>
    <p:cViewPr>
      <p:scale>
        <a:sx n="1" d="1"/>
        <a:sy n="1" d="1"/>
      </p:scale>
      <p:origin x="0" y="0"/>
    </p:cViewPr>
  </p:notesTextViewPr>
  <p:notesViewPr>
    <p:cSldViewPr snapToGrid="0">
      <p:cViewPr varScale="1">
        <p:scale>
          <a:sx n="54" d="100"/>
          <a:sy n="54" d="100"/>
        </p:scale>
        <p:origin x="26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10/20/2021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dirty="0"/>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ricentis.com/products/agile-dev-testing-qtest/powering-agile-devops-workflows-qtest-puls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tricentis.com/sap/end-to-end-testing-beyond-sap/"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Randomized_experi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edium.com/@briananderson2209/best-automation-testing-tools-for-2018-top-10-reviews-8a4a19f664d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dirty="0"/>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Captcha</a:t>
            </a:r>
          </a:p>
          <a:p>
            <a:r>
              <a:rPr lang="en-US" dirty="0" smtClean="0"/>
              <a:t>Layout, </a:t>
            </a:r>
            <a:r>
              <a:rPr lang="en-US" dirty="0" err="1" smtClean="0"/>
              <a:t>look&amp;feel</a:t>
            </a:r>
            <a:endParaRPr lang="en-US" dirty="0" smtClean="0"/>
          </a:p>
          <a:p>
            <a:r>
              <a:rPr lang="en-US" dirty="0" smtClean="0"/>
              <a:t>Run test on a specific device which not</a:t>
            </a:r>
            <a:r>
              <a:rPr lang="en-US" baseline="0" dirty="0" smtClean="0"/>
              <a:t> in automation solution.</a:t>
            </a:r>
          </a:p>
          <a:p>
            <a:r>
              <a:rPr lang="en-US" baseline="0" dirty="0" err="1" smtClean="0"/>
              <a:t>Lightroom</a:t>
            </a:r>
            <a:r>
              <a:rPr lang="en-US" baseline="0" dirty="0" smtClean="0"/>
              <a:t> desktop – app: cannot automate</a:t>
            </a:r>
          </a:p>
          <a:p>
            <a:endParaRPr lang="en-US" baseline="0" dirty="0" smtClean="0"/>
          </a:p>
          <a:p>
            <a:endParaRPr lang="en-US" baseline="0" dirty="0" smtClean="0"/>
          </a:p>
          <a:p>
            <a:r>
              <a:rPr lang="en-US" dirty="0" smtClean="0"/>
              <a:t> only check </a:t>
            </a:r>
            <a:r>
              <a:rPr lang="en-US" b="1" dirty="0" smtClean="0"/>
              <a:t>machine-interpretable results</a:t>
            </a:r>
          </a:p>
          <a:p>
            <a:r>
              <a:rPr lang="en-US" b="1" baseline="0" dirty="0" smtClean="0"/>
              <a:t>Login page changing by </a:t>
            </a:r>
            <a:r>
              <a:rPr lang="en-US" b="1" baseline="0" dirty="0" err="1" smtClean="0"/>
              <a:t>optimizely</a:t>
            </a:r>
            <a:r>
              <a:rPr lang="en-US" b="1" baseline="0" dirty="0" smtClean="0"/>
              <a:t>. </a:t>
            </a:r>
          </a:p>
          <a:p>
            <a:r>
              <a:rPr lang="en-US" b="1" baseline="0" dirty="0" smtClean="0"/>
              <a:t>Check currency rate</a:t>
            </a:r>
          </a:p>
          <a:p>
            <a:endParaRPr lang="en-US" b="1" baseline="0" dirty="0" smtClean="0"/>
          </a:p>
          <a:p>
            <a:endParaRPr lang="en-US" b="1"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12</a:t>
            </a:fld>
            <a:endParaRPr lang="en-US" dirty="0"/>
          </a:p>
        </p:txBody>
      </p:sp>
    </p:spTree>
    <p:extLst>
      <p:ext uri="{BB962C8B-B14F-4D97-AF65-F5344CB8AC3E}">
        <p14:creationId xmlns:p14="http://schemas.microsoft.com/office/powerpoint/2010/main" val="941206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modern</a:t>
            </a:r>
            <a:r>
              <a:rPr lang="en-US" baseline="0" dirty="0" smtClean="0"/>
              <a:t> web app architecture</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13</a:t>
            </a:fld>
            <a:endParaRPr lang="en-US" dirty="0"/>
          </a:p>
        </p:txBody>
      </p:sp>
    </p:spTree>
    <p:extLst>
      <p:ext uri="{BB962C8B-B14F-4D97-AF65-F5344CB8AC3E}">
        <p14:creationId xmlns:p14="http://schemas.microsoft.com/office/powerpoint/2010/main" val="31243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https://martinfowler.com/articles/practical-test-pyramid.htm</a:t>
            </a:r>
          </a:p>
          <a:p>
            <a:r>
              <a:rPr lang="en-US" dirty="0" smtClean="0"/>
              <a:t>https://www.msystechnologies.com/resource/infographics/introduction-to-agile-test-automation-pyramid/l</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14</a:t>
            </a:fld>
            <a:endParaRPr lang="en-US" dirty="0"/>
          </a:p>
        </p:txBody>
      </p:sp>
    </p:spTree>
    <p:extLst>
      <p:ext uri="{BB962C8B-B14F-4D97-AF65-F5344CB8AC3E}">
        <p14:creationId xmlns:p14="http://schemas.microsoft.com/office/powerpoint/2010/main" val="9694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https://www.tutorialspoint.com/agile_testing/agile_testing_quadrants.htm</a:t>
            </a:r>
          </a:p>
          <a:p>
            <a:r>
              <a:rPr lang="en-US" sz="1200" b="0" i="0" kern="1200" dirty="0" smtClean="0">
                <a:solidFill>
                  <a:schemeClr val="tx1"/>
                </a:solidFill>
                <a:effectLst/>
                <a:latin typeface="+mn-lt"/>
                <a:ea typeface="+mn-ea"/>
                <a:cs typeface="+mn-cs"/>
              </a:rPr>
              <a:t>Agile Testing Quadrants are derived by Brian </a:t>
            </a:r>
            <a:r>
              <a:rPr lang="en-US" sz="1200" b="0" i="0" kern="1200" dirty="0" err="1" smtClean="0">
                <a:solidFill>
                  <a:schemeClr val="tx1"/>
                </a:solidFill>
                <a:effectLst/>
                <a:latin typeface="+mn-lt"/>
                <a:ea typeface="+mn-ea"/>
                <a:cs typeface="+mn-cs"/>
              </a:rPr>
              <a:t>Marick</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Testing Quadrants provide a helpful taxonomy to help teams identify, plan and execute the testing needed.</a:t>
            </a:r>
          </a:p>
          <a:p>
            <a:r>
              <a:rPr lang="en-US" sz="1200" b="1" i="0" kern="1200" dirty="0" smtClean="0">
                <a:solidFill>
                  <a:schemeClr val="tx1"/>
                </a:solidFill>
                <a:effectLst/>
                <a:latin typeface="+mn-lt"/>
                <a:ea typeface="+mn-ea"/>
                <a:cs typeface="+mn-cs"/>
              </a:rPr>
              <a:t>Quadrant Q1</a:t>
            </a:r>
            <a:r>
              <a:rPr lang="en-US" sz="1200" b="0" i="0" kern="1200" dirty="0" smtClean="0">
                <a:solidFill>
                  <a:schemeClr val="tx1"/>
                </a:solidFill>
                <a:effectLst/>
                <a:latin typeface="+mn-lt"/>
                <a:ea typeface="+mn-ea"/>
                <a:cs typeface="+mn-cs"/>
              </a:rPr>
              <a:t> − Unit Level, Technology Facing, and supports the developers. Unit tests belong to this Quadrant. These tests can be Automated tests.</a:t>
            </a:r>
          </a:p>
          <a:p>
            <a:r>
              <a:rPr lang="en-US" sz="1200" b="1" i="0" kern="1200" dirty="0" smtClean="0">
                <a:solidFill>
                  <a:schemeClr val="tx1"/>
                </a:solidFill>
                <a:effectLst/>
                <a:latin typeface="+mn-lt"/>
                <a:ea typeface="+mn-ea"/>
                <a:cs typeface="+mn-cs"/>
              </a:rPr>
              <a:t>Quadrant Q2</a:t>
            </a:r>
            <a:r>
              <a:rPr lang="en-US" sz="1200" b="0" i="0" kern="1200" dirty="0" smtClean="0">
                <a:solidFill>
                  <a:schemeClr val="tx1"/>
                </a:solidFill>
                <a:effectLst/>
                <a:latin typeface="+mn-lt"/>
                <a:ea typeface="+mn-ea"/>
                <a:cs typeface="+mn-cs"/>
              </a:rPr>
              <a:t> − System level, business facing, and conform product behavior. Functional tests belong to this quadrant. These tests are either manual or automated.</a:t>
            </a:r>
          </a:p>
          <a:p>
            <a:r>
              <a:rPr lang="en-US" sz="1200" b="1" i="0" kern="1200" dirty="0" smtClean="0">
                <a:solidFill>
                  <a:schemeClr val="tx1"/>
                </a:solidFill>
                <a:effectLst/>
                <a:latin typeface="+mn-lt"/>
                <a:ea typeface="+mn-ea"/>
                <a:cs typeface="+mn-cs"/>
              </a:rPr>
              <a:t>Quadrant Q3</a:t>
            </a:r>
            <a:r>
              <a:rPr lang="en-US" sz="1200" b="0" i="0" kern="1200" dirty="0" smtClean="0">
                <a:solidFill>
                  <a:schemeClr val="tx1"/>
                </a:solidFill>
                <a:effectLst/>
                <a:latin typeface="+mn-lt"/>
                <a:ea typeface="+mn-ea"/>
                <a:cs typeface="+mn-cs"/>
              </a:rPr>
              <a:t> − System or User Acceptance Level, Business Facing and focus on real time scenarios. User Acceptance Tests belong to this quadrant. These tests are manual.</a:t>
            </a:r>
          </a:p>
          <a:p>
            <a:r>
              <a:rPr lang="en-US" sz="1200" b="1" i="0" kern="1200" dirty="0" smtClean="0">
                <a:solidFill>
                  <a:schemeClr val="tx1"/>
                </a:solidFill>
                <a:effectLst/>
                <a:latin typeface="+mn-lt"/>
                <a:ea typeface="+mn-ea"/>
                <a:cs typeface="+mn-cs"/>
              </a:rPr>
              <a:t>Quadrant Q4</a:t>
            </a:r>
            <a:r>
              <a:rPr lang="en-US" sz="1200" b="0" i="0" kern="1200" dirty="0" smtClean="0">
                <a:solidFill>
                  <a:schemeClr val="tx1"/>
                </a:solidFill>
                <a:effectLst/>
                <a:latin typeface="+mn-lt"/>
                <a:ea typeface="+mn-ea"/>
                <a:cs typeface="+mn-cs"/>
              </a:rPr>
              <a:t> − System or Operational Acceptance Level, Technology Facing and Focus on Performance, Load, Stress, Maintainability, Scalability Tests. Special tools can be used for these tests along with automation testing.</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15</a:t>
            </a:fld>
            <a:endParaRPr lang="en-US" dirty="0"/>
          </a:p>
        </p:txBody>
      </p:sp>
    </p:spTree>
    <p:extLst>
      <p:ext uri="{BB962C8B-B14F-4D97-AF65-F5344CB8AC3E}">
        <p14:creationId xmlns:p14="http://schemas.microsoft.com/office/powerpoint/2010/main" val="325139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 on UI</a:t>
            </a:r>
          </a:p>
          <a:p>
            <a:r>
              <a:rPr lang="en-US" dirty="0" smtClean="0"/>
              <a:t>Same data , send login using </a:t>
            </a:r>
            <a:r>
              <a:rPr lang="en-US" dirty="0" err="1" smtClean="0"/>
              <a:t>api</a:t>
            </a:r>
            <a:endParaRPr lang="en-US" dirty="0" smtClean="0"/>
          </a:p>
          <a:p>
            <a:endParaRPr lang="en-US" dirty="0" smtClean="0"/>
          </a:p>
          <a:p>
            <a:r>
              <a:rPr lang="en-US" dirty="0" smtClean="0"/>
              <a:t>Grab. Book over current balance, apply coupon =&gt; error.</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17</a:t>
            </a:fld>
            <a:endParaRPr lang="en-US" dirty="0"/>
          </a:p>
        </p:txBody>
      </p:sp>
    </p:spTree>
    <p:extLst>
      <p:ext uri="{BB962C8B-B14F-4D97-AF65-F5344CB8AC3E}">
        <p14:creationId xmlns:p14="http://schemas.microsoft.com/office/powerpoint/2010/main" val="3891644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500</a:t>
            </a:r>
            <a:r>
              <a:rPr lang="en-US" baseline="0" dirty="0" smtClean="0"/>
              <a:t> TCs can be executed in 1 day by manual testing</a:t>
            </a:r>
          </a:p>
          <a:p>
            <a:r>
              <a:rPr lang="en-US" baseline="0" dirty="0" smtClean="0"/>
              <a:t>But it can take few month to be automated =&gt; prioritize wisely which tests should be automated first</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19</a:t>
            </a:fld>
            <a:endParaRPr lang="en-US" dirty="0"/>
          </a:p>
        </p:txBody>
      </p:sp>
    </p:spTree>
    <p:extLst>
      <p:ext uri="{BB962C8B-B14F-4D97-AF65-F5344CB8AC3E}">
        <p14:creationId xmlns:p14="http://schemas.microsoft.com/office/powerpoint/2010/main" val="411435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20</a:t>
            </a:fld>
            <a:endParaRPr lang="en-US" dirty="0"/>
          </a:p>
        </p:txBody>
      </p:sp>
    </p:spTree>
    <p:extLst>
      <p:ext uri="{BB962C8B-B14F-4D97-AF65-F5344CB8AC3E}">
        <p14:creationId xmlns:p14="http://schemas.microsoft.com/office/powerpoint/2010/main" val="2561036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Captcha</a:t>
            </a:r>
          </a:p>
          <a:p>
            <a:r>
              <a:rPr lang="en-US" dirty="0" smtClean="0"/>
              <a:t>Layout, </a:t>
            </a:r>
            <a:r>
              <a:rPr lang="en-US" dirty="0" err="1" smtClean="0"/>
              <a:t>look&amp;feel</a:t>
            </a:r>
            <a:endParaRPr lang="en-US" dirty="0" smtClean="0"/>
          </a:p>
          <a:p>
            <a:r>
              <a:rPr lang="en-US" dirty="0" smtClean="0"/>
              <a:t>Run test on a specific device which not</a:t>
            </a:r>
            <a:r>
              <a:rPr lang="en-US" baseline="0" dirty="0" smtClean="0"/>
              <a:t> in automation solution.</a:t>
            </a:r>
          </a:p>
          <a:p>
            <a:r>
              <a:rPr lang="en-US" baseline="0" dirty="0" err="1" smtClean="0"/>
              <a:t>Lightroom</a:t>
            </a:r>
            <a:r>
              <a:rPr lang="en-US" baseline="0" dirty="0" smtClean="0"/>
              <a:t> desktop – app: cannot automate</a:t>
            </a:r>
          </a:p>
          <a:p>
            <a:endParaRPr lang="en-US" baseline="0" dirty="0" smtClean="0"/>
          </a:p>
          <a:p>
            <a:endParaRPr lang="en-US" baseline="0" dirty="0" smtClean="0"/>
          </a:p>
          <a:p>
            <a:r>
              <a:rPr lang="en-US" dirty="0" smtClean="0"/>
              <a:t> only check </a:t>
            </a:r>
            <a:r>
              <a:rPr lang="en-US" b="1" dirty="0" smtClean="0"/>
              <a:t>machine-interpretable results</a:t>
            </a:r>
          </a:p>
          <a:p>
            <a:r>
              <a:rPr lang="en-US" b="1" baseline="0" dirty="0" smtClean="0"/>
              <a:t>Login page changing by </a:t>
            </a:r>
            <a:r>
              <a:rPr lang="en-US" b="1" baseline="0" dirty="0" err="1" smtClean="0"/>
              <a:t>optimizely</a:t>
            </a:r>
            <a:r>
              <a:rPr lang="en-US" b="1" baseline="0" dirty="0" smtClean="0"/>
              <a:t>. </a:t>
            </a:r>
          </a:p>
          <a:p>
            <a:r>
              <a:rPr lang="en-US" b="1" baseline="0" dirty="0" smtClean="0"/>
              <a:t>Check currency rate</a:t>
            </a:r>
          </a:p>
          <a:p>
            <a:endParaRPr lang="en-US" b="1" baseline="0" dirty="0" smtClean="0"/>
          </a:p>
          <a:p>
            <a:endParaRPr lang="en-US" b="1"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21</a:t>
            </a:fld>
            <a:endParaRPr lang="en-US" dirty="0"/>
          </a:p>
        </p:txBody>
      </p:sp>
    </p:spTree>
    <p:extLst>
      <p:ext uri="{BB962C8B-B14F-4D97-AF65-F5344CB8AC3E}">
        <p14:creationId xmlns:p14="http://schemas.microsoft.com/office/powerpoint/2010/main" val="2058036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https://www.tricentis.com/products/what-is-continuous-testing/</a:t>
            </a:r>
          </a:p>
          <a:p>
            <a:r>
              <a:rPr lang="en-US" b="1" dirty="0" smtClean="0"/>
              <a:t>https://en.wikipedia.org/wiki/Continuous_testing</a:t>
            </a:r>
          </a:p>
          <a:p>
            <a:endParaRPr lang="en-US" b="1" dirty="0" smtClean="0"/>
          </a:p>
          <a:p>
            <a:r>
              <a:rPr lang="en-US" b="1" dirty="0" smtClean="0"/>
              <a:t>Continuous Testing Definition: 14 Key Points</a:t>
            </a:r>
          </a:p>
          <a:p>
            <a:r>
              <a:rPr lang="en-US" b="1" dirty="0" smtClean="0">
                <a:effectLst/>
              </a:rPr>
              <a:t>1.</a:t>
            </a:r>
            <a:r>
              <a:rPr lang="en-US" dirty="0" smtClean="0">
                <a:effectLst/>
              </a:rPr>
              <a:t> Continuous Testing’s primary goal is assessing business risk coverage</a:t>
            </a:r>
            <a:br>
              <a:rPr lang="en-US" dirty="0" smtClean="0">
                <a:effectLst/>
              </a:rPr>
            </a:br>
            <a:r>
              <a:rPr lang="en-US" b="1" dirty="0" smtClean="0">
                <a:effectLst/>
              </a:rPr>
              <a:t>2.</a:t>
            </a:r>
            <a:r>
              <a:rPr lang="en-US" dirty="0" smtClean="0">
                <a:effectLst/>
              </a:rPr>
              <a:t> Continuous Testing provides instant insight on whether a release candidate is too risky to proceed through the delivery pipeline</a:t>
            </a:r>
            <a:br>
              <a:rPr lang="en-US" dirty="0" smtClean="0">
                <a:effectLst/>
              </a:rPr>
            </a:br>
            <a:r>
              <a:rPr lang="en-US" b="1" dirty="0" smtClean="0">
                <a:effectLst/>
              </a:rPr>
              <a:t>3.</a:t>
            </a:r>
            <a:r>
              <a:rPr lang="en-US" dirty="0" smtClean="0">
                <a:effectLst/>
              </a:rPr>
              <a:t> Continuous Testing establishes a safety net that helps the team protect the user experience in accelerated development processes and avoid software failure headlines</a:t>
            </a:r>
            <a:br>
              <a:rPr lang="en-US" dirty="0" smtClean="0">
                <a:effectLst/>
              </a:rPr>
            </a:br>
            <a:r>
              <a:rPr lang="en-US" b="1" dirty="0" smtClean="0">
                <a:effectLst/>
              </a:rPr>
              <a:t>4.</a:t>
            </a:r>
            <a:r>
              <a:rPr lang="en-US" dirty="0" smtClean="0">
                <a:effectLst/>
              </a:rPr>
              <a:t> Continuous Testing expects testing to be embedded within the development process, not tacked on at the end</a:t>
            </a:r>
            <a:br>
              <a:rPr lang="en-US" dirty="0" smtClean="0">
                <a:effectLst/>
              </a:rPr>
            </a:br>
            <a:r>
              <a:rPr lang="en-US" b="1" dirty="0" smtClean="0">
                <a:effectLst/>
              </a:rPr>
              <a:t>5.</a:t>
            </a:r>
            <a:r>
              <a:rPr lang="en-US" dirty="0" smtClean="0">
                <a:effectLst/>
              </a:rPr>
              <a:t> Continuous Testing is seamlessly integrated into the software delivery pipeline and </a:t>
            </a:r>
            <a:r>
              <a:rPr lang="en-US" dirty="0" smtClean="0">
                <a:effectLst/>
                <a:hlinkClick r:id="rId3"/>
              </a:rPr>
              <a:t>DevOps</a:t>
            </a:r>
            <a:r>
              <a:rPr lang="en-US" dirty="0" smtClean="0">
                <a:effectLst/>
              </a:rPr>
              <a:t> toolchain</a:t>
            </a:r>
            <a:br>
              <a:rPr lang="en-US" dirty="0" smtClean="0">
                <a:effectLst/>
              </a:rPr>
            </a:br>
            <a:r>
              <a:rPr lang="en-US" b="1" dirty="0" smtClean="0">
                <a:effectLst/>
              </a:rPr>
              <a:t>6.</a:t>
            </a:r>
            <a:r>
              <a:rPr lang="en-US" dirty="0" smtClean="0">
                <a:effectLst/>
              </a:rPr>
              <a:t> Continuous Testing expects a stable test environment with valid test data to be available for each and every test run</a:t>
            </a:r>
            <a:br>
              <a:rPr lang="en-US" dirty="0" smtClean="0">
                <a:effectLst/>
              </a:rPr>
            </a:br>
            <a:r>
              <a:rPr lang="en-US" b="1" dirty="0" smtClean="0">
                <a:effectLst/>
              </a:rPr>
              <a:t>7.</a:t>
            </a:r>
            <a:r>
              <a:rPr lang="en-US" dirty="0" smtClean="0">
                <a:effectLst/>
              </a:rPr>
              <a:t> Continuous Testing embraces everything from “shift left” (unit, component, coverage…) to “shift right” (monitoring/ APM, Testing in Production)</a:t>
            </a:r>
          </a:p>
          <a:p>
            <a:r>
              <a:rPr lang="en-US" b="1" dirty="0" smtClean="0">
                <a:effectLst/>
              </a:rPr>
              <a:t>8.</a:t>
            </a:r>
            <a:r>
              <a:rPr lang="en-US" dirty="0" smtClean="0">
                <a:effectLst/>
              </a:rPr>
              <a:t> Continuous Testing involves executing the right set of tests at the right stage of the delivery pipeline—without creating a bottleneck</a:t>
            </a:r>
          </a:p>
          <a:p>
            <a:r>
              <a:rPr lang="en-US" b="1" dirty="0" smtClean="0">
                <a:effectLst/>
              </a:rPr>
              <a:t>9.</a:t>
            </a:r>
            <a:r>
              <a:rPr lang="en-US" dirty="0" smtClean="0">
                <a:effectLst/>
              </a:rPr>
              <a:t> Continuous Testing delivers actionable feedback appropriate for each stage of the delivery pipeline</a:t>
            </a:r>
          </a:p>
          <a:p>
            <a:r>
              <a:rPr lang="en-US" b="1" dirty="0" smtClean="0">
                <a:effectLst/>
              </a:rPr>
              <a:t>10.</a:t>
            </a:r>
            <a:r>
              <a:rPr lang="en-US" dirty="0" smtClean="0">
                <a:effectLst/>
              </a:rPr>
              <a:t> Continuous Testing evaluates each layer of a modern architecture at the appropriate stage of the delivery pipeline</a:t>
            </a:r>
          </a:p>
          <a:p>
            <a:r>
              <a:rPr lang="en-US" b="1" dirty="0" smtClean="0">
                <a:effectLst/>
              </a:rPr>
              <a:t>11.</a:t>
            </a:r>
            <a:r>
              <a:rPr lang="en-US" dirty="0" smtClean="0">
                <a:effectLst/>
              </a:rPr>
              <a:t> Continuous Testing includes </a:t>
            </a:r>
            <a:r>
              <a:rPr lang="en-US" dirty="0" smtClean="0">
                <a:effectLst/>
                <a:hlinkClick r:id="rId4"/>
              </a:rPr>
              <a:t>end-to-end tests</a:t>
            </a:r>
            <a:r>
              <a:rPr lang="en-US" dirty="0" smtClean="0">
                <a:effectLst/>
              </a:rPr>
              <a:t> that realistically assess the end-user experience across all associated technologies (front-end and back-end)</a:t>
            </a:r>
          </a:p>
          <a:p>
            <a:r>
              <a:rPr lang="en-US" b="1" dirty="0" smtClean="0">
                <a:effectLst/>
              </a:rPr>
              <a:t>12.</a:t>
            </a:r>
            <a:r>
              <a:rPr lang="en-US" dirty="0" smtClean="0">
                <a:effectLst/>
              </a:rPr>
              <a:t> Continuous Testing’s tests must be broad enough to detect when an application change inadvertently impacts functionality that users have come to rely on</a:t>
            </a:r>
          </a:p>
          <a:p>
            <a:r>
              <a:rPr lang="en-US" b="1" dirty="0" smtClean="0">
                <a:effectLst/>
              </a:rPr>
              <a:t>13.</a:t>
            </a:r>
            <a:r>
              <a:rPr lang="en-US" dirty="0" smtClean="0">
                <a:effectLst/>
              </a:rPr>
              <a:t> Continuous Testing reduces false positives by prioritizing robust, flexible modern test frameworks over brittle scripts</a:t>
            </a:r>
          </a:p>
          <a:p>
            <a:r>
              <a:rPr lang="en-US" b="1" dirty="0" smtClean="0">
                <a:effectLst/>
              </a:rPr>
              <a:t>14.</a:t>
            </a:r>
            <a:r>
              <a:rPr lang="en-US" dirty="0" smtClean="0">
                <a:effectLst/>
              </a:rPr>
              <a:t> Continuous Testing involves continuously reviewing and optimizing the test suite to eliminate redundancy and maximize business risk coverage</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25</a:t>
            </a:fld>
            <a:endParaRPr lang="en-US" dirty="0"/>
          </a:p>
        </p:txBody>
      </p:sp>
    </p:spTree>
    <p:extLst>
      <p:ext uri="{BB962C8B-B14F-4D97-AF65-F5344CB8AC3E}">
        <p14:creationId xmlns:p14="http://schemas.microsoft.com/office/powerpoint/2010/main" val="279256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27</a:t>
            </a:fld>
            <a:endParaRPr lang="en-US" dirty="0"/>
          </a:p>
        </p:txBody>
      </p:sp>
    </p:spTree>
    <p:extLst>
      <p:ext uri="{BB962C8B-B14F-4D97-AF65-F5344CB8AC3E}">
        <p14:creationId xmlns:p14="http://schemas.microsoft.com/office/powerpoint/2010/main" val="70850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a:t>
            </a:fld>
            <a:endParaRPr lang="en-US" dirty="0"/>
          </a:p>
        </p:txBody>
      </p:sp>
    </p:spTree>
    <p:extLst>
      <p:ext uri="{BB962C8B-B14F-4D97-AF65-F5344CB8AC3E}">
        <p14:creationId xmlns:p14="http://schemas.microsoft.com/office/powerpoint/2010/main" val="3052220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https://www.impactqa.com/blog/why-choose-shift-left-and-shift-right-testing-approach/</a:t>
            </a:r>
          </a:p>
          <a:p>
            <a:r>
              <a:rPr lang="en-US" dirty="0" smtClean="0"/>
              <a:t>https://www.testim.io/blog/shift-left-testing-guide</a:t>
            </a:r>
          </a:p>
          <a:p>
            <a:r>
              <a:rPr lang="en-US" dirty="0" smtClean="0"/>
              <a:t>https://en.wikipedia.org/wiki/Shift-left_testing</a:t>
            </a:r>
          </a:p>
          <a:p>
            <a:endParaRPr lang="en-US" dirty="0" smtClean="0"/>
          </a:p>
          <a:p>
            <a:r>
              <a:rPr lang="en-US" dirty="0" smtClean="0"/>
              <a:t>The </a:t>
            </a:r>
            <a:r>
              <a:rPr lang="en-US" b="1" dirty="0" smtClean="0"/>
              <a:t>“shift left” testing movement</a:t>
            </a:r>
            <a:r>
              <a:rPr lang="en-US" dirty="0" smtClean="0"/>
              <a:t> is about pushing testing toward the early stages of software development. By testing early and often, a project can reduce the number of bugs and increase the quality of the code. The goal is to not find any critical bugs during the deployment phase that require code patching.</a:t>
            </a:r>
          </a:p>
          <a:p>
            <a:pPr marL="171450" indent="-171450">
              <a:buFont typeface="Symbol" panose="05050102010706020507" pitchFamily="18" charset="2"/>
              <a:buChar char="Þ"/>
            </a:pPr>
            <a:r>
              <a:rPr lang="en-US" baseline="0" dirty="0" smtClean="0"/>
              <a:t>Cost of bug fix in late phase</a:t>
            </a:r>
          </a:p>
          <a:p>
            <a:pPr marL="171450" indent="-171450">
              <a:buFont typeface="Symbol" panose="05050102010706020507" pitchFamily="18" charset="2"/>
              <a:buChar char="Þ"/>
            </a:pPr>
            <a:endParaRPr lang="en-US" baseline="0" dirty="0" smtClean="0"/>
          </a:p>
          <a:p>
            <a:pPr marL="0" indent="0">
              <a:buFont typeface="Symbol" panose="05050102010706020507" pitchFamily="18" charset="2"/>
              <a:buNone/>
            </a:pPr>
            <a:r>
              <a:rPr lang="en-US" b="1" baseline="0" dirty="0" smtClean="0"/>
              <a:t>Pros:</a:t>
            </a:r>
          </a:p>
          <a:p>
            <a:pPr>
              <a:buFont typeface="Wingdings" panose="05000000000000000000" pitchFamily="2" charset="2"/>
              <a:buChar char="ü"/>
            </a:pPr>
            <a:r>
              <a:rPr lang="en-US" dirty="0" smtClean="0"/>
              <a:t>Less waiting related to testing activities</a:t>
            </a:r>
          </a:p>
          <a:p>
            <a:pPr>
              <a:buFont typeface="Wingdings" panose="05000000000000000000" pitchFamily="2" charset="2"/>
              <a:buChar char="ü"/>
            </a:pPr>
            <a:r>
              <a:rPr lang="en-US" dirty="0" smtClean="0"/>
              <a:t>Test coverage goes up</a:t>
            </a:r>
          </a:p>
          <a:p>
            <a:pPr>
              <a:buFont typeface="Wingdings" panose="05000000000000000000" pitchFamily="2" charset="2"/>
              <a:buChar char="ü"/>
            </a:pPr>
            <a:r>
              <a:rPr lang="en-US" dirty="0" smtClean="0"/>
              <a:t>Defects are found and fixed earlier</a:t>
            </a:r>
          </a:p>
          <a:p>
            <a:pPr>
              <a:buFont typeface="Wingdings" panose="05000000000000000000" pitchFamily="2" charset="2"/>
              <a:buChar char="ü"/>
            </a:pPr>
            <a:r>
              <a:rPr lang="en-US" dirty="0" smtClean="0"/>
              <a:t>Faster releases</a:t>
            </a:r>
          </a:p>
          <a:p>
            <a:pPr marL="0" indent="0">
              <a:buFont typeface="Symbol" panose="05050102010706020507" pitchFamily="18" charset="2"/>
              <a:buNone/>
            </a:pPr>
            <a:endParaRPr lang="en-US" baseline="0" dirty="0" smtClean="0"/>
          </a:p>
          <a:p>
            <a:pPr marL="171450" indent="-171450">
              <a:buFont typeface="Symbol" panose="05050102010706020507" pitchFamily="18" charset="2"/>
              <a:buChar char="Þ"/>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en-US" b="1" dirty="0" smtClean="0"/>
              <a:t>How does Automation fit into Shift Left?</a:t>
            </a:r>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b="0" dirty="0" smtClean="0"/>
              <a:t>https://kms-technology.com/blog/testing/automation-in-shift-left-testing.html</a:t>
            </a:r>
          </a:p>
          <a:p>
            <a:pPr marL="171450" indent="-171450">
              <a:buFont typeface="Symbol" panose="05050102010706020507" pitchFamily="18" charset="2"/>
              <a:buChar char="Þ"/>
            </a:pPr>
            <a:endParaRPr lang="en-US" baseline="0" dirty="0" smtClean="0"/>
          </a:p>
          <a:p>
            <a:pPr marL="171450" indent="-171450">
              <a:buFont typeface="Symbol" panose="05050102010706020507" pitchFamily="18" charset="2"/>
              <a:buChar char="Þ"/>
            </a:pP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28</a:t>
            </a:fld>
            <a:endParaRPr lang="en-US" dirty="0"/>
          </a:p>
        </p:txBody>
      </p:sp>
    </p:spTree>
    <p:extLst>
      <p:ext uri="{BB962C8B-B14F-4D97-AF65-F5344CB8AC3E}">
        <p14:creationId xmlns:p14="http://schemas.microsoft.com/office/powerpoint/2010/main" val="3589206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https://www.impactqa.com/blog/why-choose-shift-left-and-shift-right-testing-approach/</a:t>
            </a:r>
          </a:p>
          <a:p>
            <a:r>
              <a:rPr lang="en-US" dirty="0" smtClean="0"/>
              <a:t>https://docs.microsoft.com/en-us/devops/deliver/shift-right-test-production</a:t>
            </a:r>
          </a:p>
          <a:p>
            <a:endParaRPr lang="en-US" dirty="0" smtClean="0"/>
          </a:p>
          <a:p>
            <a:r>
              <a:rPr lang="en-US" b="0" dirty="0" smtClean="0">
                <a:effectLst/>
              </a:rPr>
              <a:t>Some of the key </a:t>
            </a:r>
            <a:r>
              <a:rPr lang="en-US" b="0" dirty="0" err="1" smtClean="0">
                <a:effectLst/>
              </a:rPr>
              <a:t>TestOps</a:t>
            </a:r>
            <a:r>
              <a:rPr lang="en-US" b="0" dirty="0" smtClean="0">
                <a:effectLst/>
              </a:rPr>
              <a:t> shift-right practices:</a:t>
            </a:r>
            <a:endParaRPr lang="en-US" dirty="0" smtClean="0"/>
          </a:p>
          <a:p>
            <a:r>
              <a:rPr lang="en-US" b="1" dirty="0" smtClean="0">
                <a:effectLst/>
              </a:rPr>
              <a:t>Chaos engineering:</a:t>
            </a:r>
            <a:r>
              <a:rPr lang="en-US" b="0" dirty="0" smtClean="0">
                <a:effectLst/>
              </a:rPr>
              <a:t> this includes testing the reliability of the system through the injection of controlled failure scenarios.</a:t>
            </a:r>
          </a:p>
          <a:p>
            <a:r>
              <a:rPr lang="en-US" b="1" dirty="0" smtClean="0">
                <a:effectLst/>
              </a:rPr>
              <a:t>A/B testing:</a:t>
            </a:r>
            <a:r>
              <a:rPr lang="en-US" b="0" dirty="0" smtClean="0">
                <a:effectLst/>
              </a:rPr>
              <a:t> consists of a </a:t>
            </a:r>
            <a:r>
              <a:rPr lang="en-US" b="0" dirty="0" smtClean="0">
                <a:effectLst/>
                <a:hlinkClick r:id="rId3"/>
              </a:rPr>
              <a:t>randomized experiment</a:t>
            </a:r>
            <a:r>
              <a:rPr lang="en-US" b="0" dirty="0" smtClean="0">
                <a:effectLst/>
              </a:rPr>
              <a:t> with two (or more) variants to study which are more effective with users.</a:t>
            </a:r>
          </a:p>
          <a:p>
            <a:r>
              <a:rPr lang="en-US" b="1" dirty="0" smtClean="0">
                <a:effectLst/>
              </a:rPr>
              <a:t>Canary releases:</a:t>
            </a:r>
            <a:r>
              <a:rPr lang="en-US" b="0" dirty="0" smtClean="0">
                <a:effectLst/>
              </a:rPr>
              <a:t> consists of techniques used to reduce the risk of introducing a new software version in production by gradually rolling out the change to a small subgroup of users, before rolling it out to the entire platform/infrastructure and making it available to everybody.</a:t>
            </a:r>
          </a:p>
          <a:p>
            <a:r>
              <a:rPr lang="en-US" b="1" dirty="0" smtClean="0">
                <a:effectLst/>
              </a:rPr>
              <a:t>Synthetic monitoring:</a:t>
            </a:r>
            <a:r>
              <a:rPr lang="en-US" b="0" dirty="0" smtClean="0">
                <a:effectLst/>
              </a:rPr>
              <a:t> includes monitoring techniques using an emulation or scripted recordings of transactions (that reflect typical user behavior).</a:t>
            </a:r>
          </a:p>
          <a:p>
            <a:r>
              <a:rPr lang="en-US" b="1" dirty="0" smtClean="0">
                <a:effectLst/>
              </a:rPr>
              <a:t>CX testing and analytics:</a:t>
            </a:r>
            <a:r>
              <a:rPr lang="en-US" b="0" dirty="0" smtClean="0">
                <a:effectLst/>
              </a:rPr>
              <a:t> includes extracting of CX data to understand customer experience as well as to derive insights from it (such as customer problems, new feature requirements, etc.).</a:t>
            </a:r>
          </a:p>
          <a:p>
            <a:r>
              <a:rPr lang="en-US" b="1" dirty="0" smtClean="0">
                <a:effectLst/>
              </a:rPr>
              <a:t>Other testing in production:</a:t>
            </a:r>
            <a:r>
              <a:rPr lang="en-US" b="0" dirty="0" smtClean="0">
                <a:effectLst/>
              </a:rPr>
              <a:t> includes performance tests and testing of AI-based applications.</a:t>
            </a:r>
          </a:p>
          <a:p>
            <a:r>
              <a:rPr lang="en-US" b="1" dirty="0" smtClean="0">
                <a:effectLst/>
              </a:rPr>
              <a:t>Testing insights from </a:t>
            </a:r>
            <a:r>
              <a:rPr lang="en-US" b="1" dirty="0" err="1" smtClean="0">
                <a:effectLst/>
              </a:rPr>
              <a:t>AIOps</a:t>
            </a:r>
            <a:r>
              <a:rPr lang="en-US" b="1" dirty="0" smtClean="0">
                <a:effectLst/>
              </a:rPr>
              <a:t> data:</a:t>
            </a:r>
            <a:r>
              <a:rPr lang="en-US" b="0" dirty="0" smtClean="0">
                <a:effectLst/>
              </a:rPr>
              <a:t> as described above, a rich variety of testing insights can be gleaned from operations data.</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29</a:t>
            </a:fld>
            <a:endParaRPr lang="en-US" dirty="0"/>
          </a:p>
        </p:txBody>
      </p:sp>
    </p:spTree>
    <p:extLst>
      <p:ext uri="{BB962C8B-B14F-4D97-AF65-F5344CB8AC3E}">
        <p14:creationId xmlns:p14="http://schemas.microsoft.com/office/powerpoint/2010/main" val="2875485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https://medium.com/@briananderson2209/best-automation-testing-tools-for-2018-top-10-reviews-8a4a19f664d2</a:t>
            </a:r>
          </a:p>
          <a:p>
            <a:endParaRPr lang="en-US" dirty="0" smtClean="0">
              <a:hlinkClick r:id="rId3"/>
            </a:endParaRPr>
          </a:p>
          <a:p>
            <a:r>
              <a:rPr lang="en-US" dirty="0" smtClean="0"/>
              <a:t>Windows apps: Robot Framework, </a:t>
            </a:r>
            <a:r>
              <a:rPr lang="en-US" dirty="0" err="1" smtClean="0"/>
              <a:t>WinAppDriver</a:t>
            </a:r>
            <a:r>
              <a:rPr lang="en-US" dirty="0" smtClean="0"/>
              <a:t>, </a:t>
            </a:r>
            <a:r>
              <a:rPr lang="en-US" dirty="0" err="1" smtClean="0"/>
              <a:t>Ranorex</a:t>
            </a:r>
            <a:r>
              <a:rPr lang="en-US" dirty="0" smtClean="0"/>
              <a:t>, </a:t>
            </a:r>
            <a:r>
              <a:rPr lang="en-US" dirty="0" err="1" smtClean="0"/>
              <a:t>TestComplete</a:t>
            </a:r>
            <a:endParaRPr lang="en-US" dirty="0" smtClean="0"/>
          </a:p>
          <a:p>
            <a:r>
              <a:rPr lang="en-US" dirty="0" smtClean="0"/>
              <a:t>Mobile apps: </a:t>
            </a:r>
            <a:r>
              <a:rPr lang="en-US" dirty="0" err="1" smtClean="0"/>
              <a:t>appium</a:t>
            </a:r>
            <a:r>
              <a:rPr lang="en-US" dirty="0" smtClean="0"/>
              <a:t>, </a:t>
            </a:r>
            <a:r>
              <a:rPr lang="en-US" dirty="0" err="1" smtClean="0"/>
              <a:t>TestComplete</a:t>
            </a:r>
            <a:r>
              <a:rPr lang="en-US" dirty="0" smtClean="0"/>
              <a:t>, Espresso, Robot </a:t>
            </a:r>
            <a:r>
              <a:rPr lang="en-US" dirty="0" err="1" smtClean="0"/>
              <a:t>fw</a:t>
            </a:r>
            <a:r>
              <a:rPr lang="en-US" dirty="0" smtClean="0"/>
              <a:t>, </a:t>
            </a:r>
            <a:r>
              <a:rPr lang="en-US" b="1" dirty="0" smtClean="0"/>
              <a:t>Calabash</a:t>
            </a:r>
            <a:r>
              <a:rPr lang="en-US" dirty="0" smtClean="0"/>
              <a:t> 	</a:t>
            </a:r>
          </a:p>
          <a:p>
            <a:r>
              <a:rPr lang="en-US" dirty="0" smtClean="0"/>
              <a:t>Web app: Selenium, cypress, </a:t>
            </a:r>
            <a:r>
              <a:rPr lang="en-US" dirty="0" err="1" smtClean="0"/>
              <a:t>puperteer</a:t>
            </a:r>
            <a:r>
              <a:rPr lang="en-US" dirty="0" smtClean="0"/>
              <a:t>/playwright</a:t>
            </a:r>
          </a:p>
          <a:p>
            <a:endParaRPr lang="en-US" dirty="0" smtClean="0">
              <a:hlinkClick r:id="rId3"/>
            </a:endParaRPr>
          </a:p>
          <a:p>
            <a:endParaRPr lang="en-US" dirty="0" smtClean="0">
              <a:hlinkClick r:id="rId3"/>
            </a:endParaRPr>
          </a:p>
        </p:txBody>
      </p:sp>
      <p:sp>
        <p:nvSpPr>
          <p:cNvPr id="4" name="Slide Number Placeholder 3"/>
          <p:cNvSpPr>
            <a:spLocks noGrp="1"/>
          </p:cNvSpPr>
          <p:nvPr>
            <p:ph type="sldNum" sz="quarter" idx="10"/>
          </p:nvPr>
        </p:nvSpPr>
        <p:spPr/>
        <p:txBody>
          <a:bodyPr/>
          <a:lstStyle/>
          <a:p>
            <a:fld id="{953E675E-B2DC-5A4F-8404-003BB8384781}" type="slidenum">
              <a:rPr lang="en-US" smtClean="0"/>
              <a:t>31</a:t>
            </a:fld>
            <a:endParaRPr lang="en-US" dirty="0"/>
          </a:p>
        </p:txBody>
      </p:sp>
    </p:spTree>
    <p:extLst>
      <p:ext uri="{BB962C8B-B14F-4D97-AF65-F5344CB8AC3E}">
        <p14:creationId xmlns:p14="http://schemas.microsoft.com/office/powerpoint/2010/main" val="124990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Trending.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34</a:t>
            </a:fld>
            <a:endParaRPr lang="en-US" dirty="0"/>
          </a:p>
        </p:txBody>
      </p:sp>
    </p:spTree>
    <p:extLst>
      <p:ext uri="{BB962C8B-B14F-4D97-AF65-F5344CB8AC3E}">
        <p14:creationId xmlns:p14="http://schemas.microsoft.com/office/powerpoint/2010/main" val="2595372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strike="noStrike" dirty="0" smtClean="0">
                <a:latin typeface="Arial"/>
                <a:ea typeface="Arial"/>
                <a:cs typeface="Arial"/>
                <a:sym typeface="Arial"/>
              </a:rPr>
              <a:t>http://www.softwaretestinghelp.com/test-automation-frameworks-selenium-tutorial-20/</a:t>
            </a:r>
          </a:p>
          <a:p>
            <a:pPr marL="0" lvl="0" indent="0" algn="l" rtl="0">
              <a:spcBef>
                <a:spcPts val="0"/>
              </a:spcBef>
              <a:spcAft>
                <a:spcPts val="0"/>
              </a:spcAft>
              <a:buNone/>
            </a:pPr>
            <a:r>
              <a:rPr lang="en-US" sz="1200" b="0" strike="noStrike" dirty="0" smtClean="0">
                <a:latin typeface="Arial"/>
                <a:ea typeface="Arial"/>
                <a:cs typeface="Arial"/>
                <a:sym typeface="Arial"/>
              </a:rPr>
              <a:t>WebDriverIO:</a:t>
            </a:r>
            <a:r>
              <a:rPr lang="en-US" sz="1200" b="0" strike="noStrike" baseline="0" dirty="0" smtClean="0">
                <a:latin typeface="Arial"/>
                <a:ea typeface="Arial"/>
                <a:cs typeface="Arial"/>
                <a:sym typeface="Arial"/>
              </a:rPr>
              <a:t> NodeJs (Web and mobile)</a:t>
            </a:r>
          </a:p>
          <a:p>
            <a:pPr marL="0" lvl="0" indent="0" algn="l" rtl="0">
              <a:spcBef>
                <a:spcPts val="0"/>
              </a:spcBef>
              <a:spcAft>
                <a:spcPts val="0"/>
              </a:spcAft>
              <a:buNone/>
            </a:pPr>
            <a:r>
              <a:rPr lang="en-US" sz="1200" b="0" strike="noStrike" baseline="0" dirty="0" smtClean="0">
                <a:latin typeface="Arial"/>
                <a:ea typeface="Arial"/>
                <a:cs typeface="Arial"/>
                <a:sym typeface="Arial"/>
              </a:rPr>
              <a:t>Protractor: Angular, AngularJS application</a:t>
            </a:r>
          </a:p>
          <a:p>
            <a:pPr marL="0" lvl="0" indent="0" algn="l" rtl="0">
              <a:spcBef>
                <a:spcPts val="0"/>
              </a:spcBef>
              <a:spcAft>
                <a:spcPts val="0"/>
              </a:spcAft>
              <a:buNone/>
            </a:pPr>
            <a:endParaRPr lang="en-US" sz="1200" b="0" strike="noStrike" baseline="0" dirty="0" smtClean="0">
              <a:latin typeface="Arial"/>
              <a:ea typeface="Arial"/>
              <a:cs typeface="Arial"/>
              <a:sym typeface="Arial"/>
            </a:endParaRPr>
          </a:p>
          <a:p>
            <a:pPr marL="0" lvl="0" indent="0" algn="l" rtl="0">
              <a:spcBef>
                <a:spcPts val="0"/>
              </a:spcBef>
              <a:spcAft>
                <a:spcPts val="0"/>
              </a:spcAft>
              <a:buNone/>
            </a:pP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Test Automation Framework</a:t>
            </a:r>
            <a:r>
              <a:rPr lang="en-US" sz="1200" b="0" i="0" kern="1200" dirty="0" smtClean="0">
                <a:solidFill>
                  <a:schemeClr val="tx1"/>
                </a:solidFill>
                <a:effectLst/>
                <a:latin typeface="+mn-lt"/>
                <a:ea typeface="+mn-ea"/>
                <a:cs typeface="+mn-cs"/>
              </a:rPr>
              <a:t> is a set of guidelines like </a:t>
            </a:r>
            <a:r>
              <a:rPr lang="en-US" sz="1200" b="1" i="0" kern="1200" dirty="0" smtClean="0">
                <a:solidFill>
                  <a:schemeClr val="tx1"/>
                </a:solidFill>
                <a:effectLst/>
                <a:latin typeface="+mn-lt"/>
                <a:ea typeface="+mn-ea"/>
                <a:cs typeface="+mn-cs"/>
              </a:rPr>
              <a:t>coding standards</a:t>
            </a:r>
            <a:r>
              <a:rPr lang="en-US" sz="1200" b="0" i="0" kern="1200" dirty="0" smtClean="0">
                <a:solidFill>
                  <a:schemeClr val="tx1"/>
                </a:solidFill>
                <a:effectLst/>
                <a:latin typeface="+mn-lt"/>
                <a:ea typeface="+mn-ea"/>
                <a:cs typeface="+mn-cs"/>
              </a:rPr>
              <a:t>, test-data handling, object repository treatment etc... which when followed during automation scripting produces beneficial outcomes like increased </a:t>
            </a:r>
            <a:r>
              <a:rPr lang="en-US" sz="1200" b="1" i="0" kern="1200" dirty="0" smtClean="0">
                <a:solidFill>
                  <a:schemeClr val="tx1"/>
                </a:solidFill>
                <a:effectLst/>
                <a:latin typeface="+mn-lt"/>
                <a:ea typeface="+mn-ea"/>
                <a:cs typeface="+mn-cs"/>
              </a:rPr>
              <a:t>code re-usage</a:t>
            </a:r>
            <a:r>
              <a:rPr lang="en-US" sz="1200" b="0" i="0" kern="1200" dirty="0" smtClean="0">
                <a:solidFill>
                  <a:schemeClr val="tx1"/>
                </a:solidFill>
                <a:effectLst/>
                <a:latin typeface="+mn-lt"/>
                <a:ea typeface="+mn-ea"/>
                <a:cs typeface="+mn-cs"/>
              </a:rPr>
              <a:t>, higher portability</a:t>
            </a:r>
            <a:r>
              <a:rPr lang="en-US" sz="1200" b="1" i="0" kern="1200" dirty="0" smtClean="0">
                <a:solidFill>
                  <a:schemeClr val="tx1"/>
                </a:solidFill>
                <a:effectLst/>
                <a:latin typeface="+mn-lt"/>
                <a:ea typeface="+mn-ea"/>
                <a:cs typeface="+mn-cs"/>
              </a:rPr>
              <a:t>, reduced script maintenance cost </a:t>
            </a:r>
            <a:r>
              <a:rPr lang="en-US" sz="1200" b="0" i="0" kern="1200" dirty="0" smtClean="0">
                <a:solidFill>
                  <a:schemeClr val="tx1"/>
                </a:solidFill>
                <a:effectLst/>
                <a:latin typeface="+mn-lt"/>
                <a:ea typeface="+mn-ea"/>
                <a:cs typeface="+mn-cs"/>
              </a:rPr>
              <a:t>etc. These are just guidelines and not rules; they are not mandatory and you can still script without following the guidelines.</a:t>
            </a:r>
          </a:p>
          <a:p>
            <a:pPr marL="0" lvl="0" indent="0" algn="l" rtl="0">
              <a:spcBef>
                <a:spcPts val="0"/>
              </a:spcBef>
              <a:spcAft>
                <a:spcPts val="0"/>
              </a:spcAft>
              <a:buNone/>
            </a:pPr>
            <a:endParaRPr lang="en-US" sz="1200" b="0" strike="noStrike" dirty="0" smtClean="0">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35</a:t>
            </a:fld>
            <a:endParaRPr lang="en-US" dirty="0"/>
          </a:p>
        </p:txBody>
      </p:sp>
    </p:spTree>
    <p:extLst>
      <p:ext uri="{BB962C8B-B14F-4D97-AF65-F5344CB8AC3E}">
        <p14:creationId xmlns:p14="http://schemas.microsoft.com/office/powerpoint/2010/main" val="2643034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What is Automation</a:t>
            </a:r>
            <a:r>
              <a:rPr lang="en-US" baseline="0" dirty="0" smtClean="0"/>
              <a:t> Test</a:t>
            </a:r>
          </a:p>
          <a:p>
            <a:pPr marL="171450" indent="-171450">
              <a:buFontTx/>
              <a:buChar char="-"/>
            </a:pPr>
            <a:r>
              <a:rPr lang="en-US" baseline="0" dirty="0" smtClean="0"/>
              <a:t>Test automation Pros and Cons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Automation testing level/layer</a:t>
            </a:r>
          </a:p>
          <a:p>
            <a:pPr marL="171450" indent="-171450">
              <a:buFontTx/>
              <a:buChar char="-"/>
            </a:pPr>
            <a:r>
              <a:rPr lang="en-US" baseline="0" dirty="0" smtClean="0"/>
              <a:t>What is Shift Left Testing, how automation involve</a:t>
            </a:r>
          </a:p>
          <a:p>
            <a:pPr marL="171450" indent="-171450">
              <a:buFontTx/>
              <a:buChar char="-"/>
            </a:pPr>
            <a:r>
              <a:rPr lang="en-US" baseline="0" dirty="0" smtClean="0"/>
              <a:t>What is Shift Right testing, how automation involve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38</a:t>
            </a:fld>
            <a:endParaRPr lang="en-US" dirty="0"/>
          </a:p>
        </p:txBody>
      </p:sp>
    </p:spTree>
    <p:extLst>
      <p:ext uri="{BB962C8B-B14F-4D97-AF65-F5344CB8AC3E}">
        <p14:creationId xmlns:p14="http://schemas.microsoft.com/office/powerpoint/2010/main" val="140478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a:t>
            </a:fld>
            <a:endParaRPr lang="en-US" dirty="0"/>
          </a:p>
        </p:txBody>
      </p:sp>
    </p:spTree>
    <p:extLst>
      <p:ext uri="{BB962C8B-B14F-4D97-AF65-F5344CB8AC3E}">
        <p14:creationId xmlns:p14="http://schemas.microsoft.com/office/powerpoint/2010/main" val="332601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dirty="0" smtClean="0">
                <a:latin typeface="Arial"/>
                <a:ea typeface="Arial"/>
                <a:cs typeface="Arial"/>
                <a:sym typeface="Arial"/>
              </a:rPr>
              <a:t>Automation</a:t>
            </a:r>
            <a:r>
              <a:rPr lang="en-US" sz="1200" b="0" strike="noStrike" baseline="0" dirty="0" smtClean="0">
                <a:latin typeface="Arial"/>
                <a:ea typeface="Arial"/>
                <a:cs typeface="Arial"/>
                <a:sym typeface="Arial"/>
              </a:rPr>
              <a:t> + verification (assertions)</a:t>
            </a:r>
            <a:endParaRPr lang="en-US" sz="1200" b="0" strike="noStrike" dirty="0" smtClean="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dirty="0" smtClean="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noStrike" dirty="0" smtClean="0">
                <a:latin typeface="Arial"/>
                <a:ea typeface="Arial"/>
                <a:cs typeface="Arial"/>
                <a:sym typeface="Arial"/>
              </a:rPr>
              <a:t>Demo playwright</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a:t>
            </a:fld>
            <a:endParaRPr lang="en-US" dirty="0"/>
          </a:p>
        </p:txBody>
      </p:sp>
    </p:spTree>
    <p:extLst>
      <p:ext uri="{BB962C8B-B14F-4D97-AF65-F5344CB8AC3E}">
        <p14:creationId xmlns:p14="http://schemas.microsoft.com/office/powerpoint/2010/main" val="67498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7</a:t>
            </a:fld>
            <a:endParaRPr lang="en-US" dirty="0"/>
          </a:p>
        </p:txBody>
      </p:sp>
    </p:spTree>
    <p:extLst>
      <p:ext uri="{BB962C8B-B14F-4D97-AF65-F5344CB8AC3E}">
        <p14:creationId xmlns:p14="http://schemas.microsoft.com/office/powerpoint/2010/main" val="214514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US" dirty="0" smtClean="0"/>
              <a:t>It uses a lot of resources </a:t>
            </a:r>
          </a:p>
          <a:p>
            <a:pPr marL="342900" indent="-342900" algn="just">
              <a:buFont typeface="Arial" panose="020B0604020202020204" pitchFamily="34" charset="0"/>
              <a:buChar char="•"/>
            </a:pPr>
            <a:r>
              <a:rPr lang="en-US" dirty="0" smtClean="0"/>
              <a:t>It’s time consuming</a:t>
            </a:r>
          </a:p>
          <a:p>
            <a:pPr marL="342900" indent="-342900" algn="just">
              <a:buFont typeface="Arial" panose="020B0604020202020204" pitchFamily="34" charset="0"/>
              <a:buChar char="•"/>
            </a:pPr>
            <a:r>
              <a:rPr lang="en-US" dirty="0" smtClean="0"/>
              <a:t>It sometimes lacks proper coverage</a:t>
            </a:r>
          </a:p>
          <a:p>
            <a:pPr marL="342900" indent="-342900" algn="just">
              <a:buFont typeface="Arial" panose="020B0604020202020204" pitchFamily="34" charset="0"/>
              <a:buChar char="•"/>
            </a:pPr>
            <a:r>
              <a:rPr lang="en-US" dirty="0" smtClean="0"/>
              <a:t>Manual Testing can become boring and hence error-prone and inconsistencies.</a:t>
            </a:r>
          </a:p>
        </p:txBody>
      </p:sp>
      <p:sp>
        <p:nvSpPr>
          <p:cNvPr id="4" name="Slide Number Placeholder 3"/>
          <p:cNvSpPr>
            <a:spLocks noGrp="1"/>
          </p:cNvSpPr>
          <p:nvPr>
            <p:ph type="sldNum" sz="quarter" idx="10"/>
          </p:nvPr>
        </p:nvSpPr>
        <p:spPr/>
        <p:txBody>
          <a:bodyPr/>
          <a:lstStyle/>
          <a:p>
            <a:fld id="{953E675E-B2DC-5A4F-8404-003BB8384781}" type="slidenum">
              <a:rPr lang="en-US" smtClean="0"/>
              <a:t>8</a:t>
            </a:fld>
            <a:endParaRPr lang="en-US" dirty="0"/>
          </a:p>
        </p:txBody>
      </p:sp>
    </p:spTree>
    <p:extLst>
      <p:ext uri="{BB962C8B-B14F-4D97-AF65-F5344CB8AC3E}">
        <p14:creationId xmlns:p14="http://schemas.microsoft.com/office/powerpoint/2010/main" val="50552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for cannot done by manual:  </a:t>
            </a:r>
          </a:p>
          <a:p>
            <a:r>
              <a:rPr lang="en-US" dirty="0" smtClean="0"/>
              <a:t>Coupon active </a:t>
            </a:r>
          </a:p>
          <a:p>
            <a:r>
              <a:rPr lang="en-US" dirty="0" smtClean="0"/>
              <a:t>Place 1000 orders</a:t>
            </a:r>
          </a:p>
        </p:txBody>
      </p:sp>
      <p:sp>
        <p:nvSpPr>
          <p:cNvPr id="4" name="Slide Number Placeholder 3"/>
          <p:cNvSpPr>
            <a:spLocks noGrp="1"/>
          </p:cNvSpPr>
          <p:nvPr>
            <p:ph type="sldNum" sz="quarter" idx="10"/>
          </p:nvPr>
        </p:nvSpPr>
        <p:spPr/>
        <p:txBody>
          <a:bodyPr/>
          <a:lstStyle/>
          <a:p>
            <a:fld id="{953E675E-B2DC-5A4F-8404-003BB8384781}" type="slidenum">
              <a:rPr lang="en-US" smtClean="0"/>
              <a:t>9</a:t>
            </a:fld>
            <a:endParaRPr lang="en-US" dirty="0"/>
          </a:p>
        </p:txBody>
      </p:sp>
    </p:spTree>
    <p:extLst>
      <p:ext uri="{BB962C8B-B14F-4D97-AF65-F5344CB8AC3E}">
        <p14:creationId xmlns:p14="http://schemas.microsoft.com/office/powerpoint/2010/main" val="383044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of automation test cannot be seen </a:t>
            </a:r>
            <a:r>
              <a:rPr lang="en-US" dirty="0" err="1" smtClean="0"/>
              <a:t>immidiately</a:t>
            </a:r>
            <a:r>
              <a:rPr lang="en-US" baseline="0" dirty="0" smtClean="0"/>
              <a:t> as they need time to build </a:t>
            </a:r>
            <a:r>
              <a:rPr lang="en-US" baseline="0" dirty="0" err="1" smtClean="0"/>
              <a:t>fw</a:t>
            </a:r>
            <a:r>
              <a:rPr lang="en-US" baseline="0" dirty="0" smtClean="0"/>
              <a:t>, to scripting…</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323232"/>
                </a:solidFill>
                <a:ea typeface="Arial"/>
                <a:cs typeface="Arial"/>
                <a:sym typeface="Arial"/>
              </a:rPr>
              <a:t>guarantee </a:t>
            </a:r>
            <a:r>
              <a:rPr lang="en-US" sz="1200" dirty="0" smtClean="0">
                <a:solidFill>
                  <a:schemeClr val="accent4"/>
                </a:solidFill>
                <a:ea typeface="Arial"/>
                <a:cs typeface="Arial"/>
                <a:sym typeface="Arial"/>
              </a:rPr>
              <a:t>user-friendliness</a:t>
            </a:r>
            <a:r>
              <a:rPr lang="en-US" sz="1200" dirty="0" smtClean="0">
                <a:solidFill>
                  <a:srgbClr val="323232"/>
                </a:solidFill>
                <a:ea typeface="Arial"/>
                <a:cs typeface="Arial"/>
                <a:sym typeface="Arial"/>
              </a:rPr>
              <a:t> or positive </a:t>
            </a:r>
            <a:r>
              <a:rPr lang="en-US" sz="1200" dirty="0" smtClean="0">
                <a:solidFill>
                  <a:schemeClr val="accent4"/>
                </a:solidFill>
                <a:ea typeface="Arial"/>
                <a:cs typeface="Arial"/>
                <a:sym typeface="Arial"/>
              </a:rPr>
              <a:t>customer experience</a:t>
            </a:r>
            <a:r>
              <a:rPr lang="en-US" sz="1200" dirty="0" smtClean="0">
                <a:solidFill>
                  <a:srgbClr val="323232"/>
                </a:solidFill>
                <a:ea typeface="Arial"/>
                <a:cs typeface="Arial"/>
                <a:sym typeface="Arial"/>
              </a:rPr>
              <a:t>.</a:t>
            </a:r>
          </a:p>
          <a:p>
            <a:r>
              <a:rPr lang="en-US" dirty="0" smtClean="0"/>
              <a:t>=&gt; Change background color or text color of </a:t>
            </a:r>
            <a:r>
              <a:rPr lang="en-US" dirty="0" err="1" smtClean="0"/>
              <a:t>github</a:t>
            </a:r>
            <a:r>
              <a:rPr lang="en-US" baseline="0" dirty="0" smtClean="0"/>
              <a:t> signup.</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10</a:t>
            </a:fld>
            <a:endParaRPr lang="en-US" dirty="0"/>
          </a:p>
        </p:txBody>
      </p:sp>
    </p:spTree>
    <p:extLst>
      <p:ext uri="{BB962C8B-B14F-4D97-AF65-F5344CB8AC3E}">
        <p14:creationId xmlns:p14="http://schemas.microsoft.com/office/powerpoint/2010/main" val="2192198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11</a:t>
            </a:fld>
            <a:endParaRPr lang="en-US" dirty="0"/>
          </a:p>
        </p:txBody>
      </p:sp>
    </p:spTree>
    <p:extLst>
      <p:ext uri="{BB962C8B-B14F-4D97-AF65-F5344CB8AC3E}">
        <p14:creationId xmlns:p14="http://schemas.microsoft.com/office/powerpoint/2010/main" val="1846010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a16="http://schemas.microsoft.com/office/drawing/2014/main" xmlns=""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5" name="Picture 4" descr="A picture containing red, dark, holding, sitting&#10;&#10;Description automatically generated">
            <a:extLst>
              <a:ext uri="{FF2B5EF4-FFF2-40B4-BE49-F238E27FC236}">
                <a16:creationId xmlns:a16="http://schemas.microsoft.com/office/drawing/2014/main" xmlns="" id="{E305D520-911E-994D-8C2E-98A9DD3FE0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1538" y="1676141"/>
            <a:ext cx="7078806" cy="4713320"/>
          </a:xfrm>
          <a:prstGeom prst="rect">
            <a:avLst/>
          </a:prstGeom>
        </p:spPr>
      </p:pic>
      <p:cxnSp>
        <p:nvCxnSpPr>
          <p:cNvPr id="18" name="Straight Connector 17">
            <a:extLst>
              <a:ext uri="{FF2B5EF4-FFF2-40B4-BE49-F238E27FC236}">
                <a16:creationId xmlns:a16="http://schemas.microsoft.com/office/drawing/2014/main" xmlns=""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43" name="Content Placeholder 42">
            <a:extLst>
              <a:ext uri="{FF2B5EF4-FFF2-40B4-BE49-F238E27FC236}">
                <a16:creationId xmlns:a16="http://schemas.microsoft.com/office/drawing/2014/main" xmlns=""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Tree>
    <p:extLst>
      <p:ext uri="{BB962C8B-B14F-4D97-AF65-F5344CB8AC3E}">
        <p14:creationId xmlns:p14="http://schemas.microsoft.com/office/powerpoint/2010/main" val="32193871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a:t> </a:t>
            </a:r>
          </a:p>
        </p:txBody>
      </p:sp>
      <p:sp>
        <p:nvSpPr>
          <p:cNvPr id="9" name="Content Placeholder 8">
            <a:extLst>
              <a:ext uri="{FF2B5EF4-FFF2-40B4-BE49-F238E27FC236}">
                <a16:creationId xmlns:a16="http://schemas.microsoft.com/office/drawing/2014/main" xmlns="" id="{AF8F286A-DA08-AC46-ADD8-F09BFDE0D80B}"/>
              </a:ext>
            </a:extLst>
          </p:cNvPr>
          <p:cNvSpPr>
            <a:spLocks noGrp="1"/>
          </p:cNvSpPr>
          <p:nvPr>
            <p:ph sz="quarter" idx="31" hasCustomPrompt="1"/>
          </p:nvPr>
        </p:nvSpPr>
        <p:spPr>
          <a:xfrm>
            <a:off x="8965195" y="2036432"/>
            <a:ext cx="2305779"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xmlns="" id="{89E6263A-D5F8-3D46-BC96-CA4722602D69}"/>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946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6" name="Text Placeholder 5">
            <a:extLst>
              <a:ext uri="{FF2B5EF4-FFF2-40B4-BE49-F238E27FC236}">
                <a16:creationId xmlns:a16="http://schemas.microsoft.com/office/drawing/2014/main" xmlns="" id="{CB507578-1BF0-AC40-B305-79B45C4328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722243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9" name="Text Placeholder 5">
            <a:extLst>
              <a:ext uri="{FF2B5EF4-FFF2-40B4-BE49-F238E27FC236}">
                <a16:creationId xmlns:a16="http://schemas.microsoft.com/office/drawing/2014/main" xmlns="" id="{3C2D00DB-EDEF-9743-9105-6A049D54F191}"/>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032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4" name="Picture Placeholder 3">
            <a:extLst>
              <a:ext uri="{FF2B5EF4-FFF2-40B4-BE49-F238E27FC236}">
                <a16:creationId xmlns:a16="http://schemas.microsoft.com/office/drawing/2014/main" xmlns="" id="{E5985FEA-7EA3-4342-AF4F-162C9C8B906D}"/>
              </a:ext>
            </a:extLst>
          </p:cNvPr>
          <p:cNvSpPr>
            <a:spLocks noGrp="1"/>
          </p:cNvSpPr>
          <p:nvPr>
            <p:ph type="pic" sz="quarter" idx="13"/>
          </p:nvPr>
        </p:nvSpPr>
        <p:spPr>
          <a:xfrm>
            <a:off x="7245626" y="1574800"/>
            <a:ext cx="3140213" cy="3708400"/>
          </a:xfrm>
        </p:spPr>
        <p:txBody>
          <a:bodyPr/>
          <a:lstStyle/>
          <a:p>
            <a:r>
              <a:rPr lang="en-US" dirty="0"/>
              <a:t>Click icon to add picture</a:t>
            </a:r>
          </a:p>
        </p:txBody>
      </p:sp>
      <p:sp>
        <p:nvSpPr>
          <p:cNvPr id="6" name="Text Placeholder 5">
            <a:extLst>
              <a:ext uri="{FF2B5EF4-FFF2-40B4-BE49-F238E27FC236}">
                <a16:creationId xmlns:a16="http://schemas.microsoft.com/office/drawing/2014/main" xmlns="" id="{54F74AEE-2FC4-3D4B-98F4-C618FA345DED}"/>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5799852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Insert non-cut out image</a:t>
            </a:r>
          </a:p>
        </p:txBody>
      </p:sp>
      <p:sp>
        <p:nvSpPr>
          <p:cNvPr id="6" name="Text Placeholder 5">
            <a:extLst>
              <a:ext uri="{FF2B5EF4-FFF2-40B4-BE49-F238E27FC236}">
                <a16:creationId xmlns:a16="http://schemas.microsoft.com/office/drawing/2014/main" xmlns="" id="{52880B4F-023F-4F4B-A2F2-0C6B7C3FE526}"/>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408580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6" name="Text Placeholder 5">
            <a:extLst>
              <a:ext uri="{FF2B5EF4-FFF2-40B4-BE49-F238E27FC236}">
                <a16:creationId xmlns:a16="http://schemas.microsoft.com/office/drawing/2014/main" xmlns="" id="{E980F390-3E6E-A048-8B7B-D6F24F87F4E4}"/>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889607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11" name="Content Placeholder 10">
            <a:extLst>
              <a:ext uri="{FF2B5EF4-FFF2-40B4-BE49-F238E27FC236}">
                <a16:creationId xmlns:a16="http://schemas.microsoft.com/office/drawing/2014/main" xmlns=""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3" name="Content Placeholder 12">
            <a:extLst>
              <a:ext uri="{FF2B5EF4-FFF2-40B4-BE49-F238E27FC236}">
                <a16:creationId xmlns:a16="http://schemas.microsoft.com/office/drawing/2014/main" xmlns=""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5" name="Content Placeholder 14">
            <a:extLst>
              <a:ext uri="{FF2B5EF4-FFF2-40B4-BE49-F238E27FC236}">
                <a16:creationId xmlns:a16="http://schemas.microsoft.com/office/drawing/2014/main" xmlns=""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9" name="Text Placeholder 5">
            <a:extLst>
              <a:ext uri="{FF2B5EF4-FFF2-40B4-BE49-F238E27FC236}">
                <a16:creationId xmlns:a16="http://schemas.microsoft.com/office/drawing/2014/main" xmlns="" id="{BE3945CE-01DD-E54E-A172-E204734C8996}"/>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52613673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5" name="Text Placeholder 4">
            <a:extLst>
              <a:ext uri="{FF2B5EF4-FFF2-40B4-BE49-F238E27FC236}">
                <a16:creationId xmlns:a16="http://schemas.microsoft.com/office/drawing/2014/main" xmlns=""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0697367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a:t>Enter service name</a:t>
            </a:r>
            <a:endParaRPr lang="en-US"/>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dirty="0"/>
              <a:t>Click icon to add SmartArt graphic</a:t>
            </a:r>
          </a:p>
        </p:txBody>
      </p:sp>
      <p:sp>
        <p:nvSpPr>
          <p:cNvPr id="5" name="Text Placeholder 4">
            <a:extLst>
              <a:ext uri="{FF2B5EF4-FFF2-40B4-BE49-F238E27FC236}">
                <a16:creationId xmlns:a16="http://schemas.microsoft.com/office/drawing/2014/main" xmlns=""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a:t>Main heading</a:t>
            </a:r>
            <a:endParaRPr lang="en-US"/>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8" name="Text Placeholder 7">
            <a:extLst>
              <a:ext uri="{FF2B5EF4-FFF2-40B4-BE49-F238E27FC236}">
                <a16:creationId xmlns:a16="http://schemas.microsoft.com/office/drawing/2014/main" xmlns="" id="{219CA15D-179C-844D-A74C-077BE7DFAFEA}"/>
              </a:ext>
            </a:extLst>
          </p:cNvPr>
          <p:cNvSpPr>
            <a:spLocks noGrp="1"/>
          </p:cNvSpPr>
          <p:nvPr>
            <p:ph type="body" sz="quarter" idx="10"/>
          </p:nvPr>
        </p:nvSpPr>
        <p:spPr>
          <a:xfrm>
            <a:off x="839788" y="2120900"/>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Text Placeholder 7">
            <a:extLst>
              <a:ext uri="{FF2B5EF4-FFF2-40B4-BE49-F238E27FC236}">
                <a16:creationId xmlns:a16="http://schemas.microsoft.com/office/drawing/2014/main" xmlns="" id="{F4CA76A5-6BC5-9E4F-86D0-444719DEA18E}"/>
              </a:ext>
            </a:extLst>
          </p:cNvPr>
          <p:cNvSpPr>
            <a:spLocks noGrp="1"/>
          </p:cNvSpPr>
          <p:nvPr>
            <p:ph type="body" sz="quarter" idx="11"/>
          </p:nvPr>
        </p:nvSpPr>
        <p:spPr>
          <a:xfrm>
            <a:off x="6194427" y="2145638"/>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9000441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a16="http://schemas.microsoft.com/office/drawing/2014/main" xmlns=""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6" name="Picture 5" descr="A bird flying in the air&#10;&#10;Description automatically generated">
            <a:extLst>
              <a:ext uri="{FF2B5EF4-FFF2-40B4-BE49-F238E27FC236}">
                <a16:creationId xmlns:a16="http://schemas.microsoft.com/office/drawing/2014/main" xmlns="" id="{862E3E5E-DC53-A04A-8EF1-22E19D42E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61429">
            <a:off x="3535602" y="2495690"/>
            <a:ext cx="4377795" cy="4000760"/>
          </a:xfrm>
          <a:prstGeom prst="rect">
            <a:avLst/>
          </a:prstGeom>
        </p:spPr>
      </p:pic>
      <p:cxnSp>
        <p:nvCxnSpPr>
          <p:cNvPr id="18" name="Straight Connector 17">
            <a:extLst>
              <a:ext uri="{FF2B5EF4-FFF2-40B4-BE49-F238E27FC236}">
                <a16:creationId xmlns:a16="http://schemas.microsoft.com/office/drawing/2014/main" xmlns=""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xmlns=""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Tree>
    <p:extLst>
      <p:ext uri="{BB962C8B-B14F-4D97-AF65-F5344CB8AC3E}">
        <p14:creationId xmlns:p14="http://schemas.microsoft.com/office/powerpoint/2010/main" val="28267010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ock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a:t>Main heading</a:t>
            </a: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xmlns="" val="20000"/>
                    </a:ext>
                  </a:extLst>
                </a:gridCol>
                <a:gridCol w="2106697">
                  <a:extLst>
                    <a:ext uri="{9D8B030D-6E8A-4147-A177-3AD203B41FA5}">
                      <a16:colId xmlns:a16="http://schemas.microsoft.com/office/drawing/2014/main" xmlns="" val="20001"/>
                    </a:ext>
                  </a:extLst>
                </a:gridCol>
                <a:gridCol w="2106697">
                  <a:extLst>
                    <a:ext uri="{9D8B030D-6E8A-4147-A177-3AD203B41FA5}">
                      <a16:colId xmlns:a16="http://schemas.microsoft.com/office/drawing/2014/main" xmlns="" val="20002"/>
                    </a:ext>
                  </a:extLst>
                </a:gridCol>
                <a:gridCol w="2106697">
                  <a:extLst>
                    <a:ext uri="{9D8B030D-6E8A-4147-A177-3AD203B41FA5}">
                      <a16:colId xmlns:a16="http://schemas.microsoft.com/office/drawing/2014/main" xmlns="" val="20003"/>
                    </a:ext>
                  </a:extLst>
                </a:gridCol>
                <a:gridCol w="2106697">
                  <a:extLst>
                    <a:ext uri="{9D8B030D-6E8A-4147-A177-3AD203B41FA5}">
                      <a16:colId xmlns:a16="http://schemas.microsoft.com/office/drawing/2014/main" xmlns=""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xmlns="" val="10000"/>
                  </a:ext>
                </a:extLst>
              </a:tr>
              <a:tr h="2556565">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xmlns=""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a:t>background picture</a:t>
            </a:r>
            <a:endParaRPr lang="en-US" dirty="0"/>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a:t>Click to edit </a:t>
            </a:r>
            <a:r>
              <a:rPr lang="en-US"/>
              <a:t>name</a:t>
            </a:r>
          </a:p>
        </p:txBody>
      </p:sp>
      <p:sp>
        <p:nvSpPr>
          <p:cNvPr id="5" name="Text Placeholder 4">
            <a:extLst>
              <a:ext uri="{FF2B5EF4-FFF2-40B4-BE49-F238E27FC236}">
                <a16:creationId xmlns:a16="http://schemas.microsoft.com/office/drawing/2014/main" xmlns="" id="{40A6E31C-95C0-0E4F-8E82-6AD30121A619}"/>
              </a:ext>
            </a:extLst>
          </p:cNvPr>
          <p:cNvSpPr>
            <a:spLocks noGrp="1"/>
          </p:cNvSpPr>
          <p:nvPr>
            <p:ph type="body" sz="quarter" idx="12"/>
          </p:nvPr>
        </p:nvSpPr>
        <p:spPr>
          <a:xfrm>
            <a:off x="5724525" y="996950"/>
            <a:ext cx="5705475" cy="486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a:t>Heading line</a:t>
            </a:r>
            <a:endParaRPr lang="en-US"/>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a:t>Click to edit heading</a:t>
            </a:r>
            <a:endParaRPr lang="en-US"/>
          </a:p>
        </p:txBody>
      </p:sp>
      <p:sp>
        <p:nvSpPr>
          <p:cNvPr id="4" name="Text Placeholder 3">
            <a:extLst>
              <a:ext uri="{FF2B5EF4-FFF2-40B4-BE49-F238E27FC236}">
                <a16:creationId xmlns:a16="http://schemas.microsoft.com/office/drawing/2014/main" xmlns="" id="{F2A1B9E0-F36D-874E-B536-6CD202DD0E78}"/>
              </a:ext>
            </a:extLst>
          </p:cNvPr>
          <p:cNvSpPr>
            <a:spLocks noGrp="1"/>
          </p:cNvSpPr>
          <p:nvPr>
            <p:ph type="body" sz="quarter" idx="14"/>
          </p:nvPr>
        </p:nvSpPr>
        <p:spPr>
          <a:xfrm>
            <a:off x="511175" y="1465263"/>
            <a:ext cx="4003675"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8" name="Text Placeholder 7">
            <a:extLst>
              <a:ext uri="{FF2B5EF4-FFF2-40B4-BE49-F238E27FC236}">
                <a16:creationId xmlns:a16="http://schemas.microsoft.com/office/drawing/2014/main" xmlns="" id="{FC47473E-07C0-1B46-B2D0-CA82CB73B51E}"/>
              </a:ext>
            </a:extLst>
          </p:cNvPr>
          <p:cNvSpPr>
            <a:spLocks noGrp="1"/>
          </p:cNvSpPr>
          <p:nvPr>
            <p:ph type="body" sz="quarter" idx="15"/>
          </p:nvPr>
        </p:nvSpPr>
        <p:spPr>
          <a:xfrm>
            <a:off x="5681663" y="1465263"/>
            <a:ext cx="5911850"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4282654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bottom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a:t>Click to edit heading</a:t>
            </a:r>
            <a:endParaRPr lang="en-US"/>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a:t>Main heading</a:t>
            </a:r>
          </a:p>
        </p:txBody>
      </p:sp>
      <p:sp>
        <p:nvSpPr>
          <p:cNvPr id="9" name="Text Placeholder 8">
            <a:extLst>
              <a:ext uri="{FF2B5EF4-FFF2-40B4-BE49-F238E27FC236}">
                <a16:creationId xmlns:a16="http://schemas.microsoft.com/office/drawing/2014/main" xmlns="" id="{0243B59B-4D3C-9A4A-9287-7D15F55F44FA}"/>
              </a:ext>
            </a:extLst>
          </p:cNvPr>
          <p:cNvSpPr>
            <a:spLocks noGrp="1"/>
          </p:cNvSpPr>
          <p:nvPr>
            <p:ph type="body" sz="quarter" idx="14"/>
          </p:nvPr>
        </p:nvSpPr>
        <p:spPr>
          <a:xfrm>
            <a:off x="838199" y="1103465"/>
            <a:ext cx="10863263" cy="286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2" name="Text Placeholder 8">
            <a:extLst>
              <a:ext uri="{FF2B5EF4-FFF2-40B4-BE49-F238E27FC236}">
                <a16:creationId xmlns:a16="http://schemas.microsoft.com/office/drawing/2014/main" xmlns="" id="{9915167C-FF17-3D4F-BCDE-BA629E0E32B5}"/>
              </a:ext>
            </a:extLst>
          </p:cNvPr>
          <p:cNvSpPr>
            <a:spLocks noGrp="1"/>
          </p:cNvSpPr>
          <p:nvPr>
            <p:ph type="body" sz="quarter" idx="15"/>
          </p:nvPr>
        </p:nvSpPr>
        <p:spPr>
          <a:xfrm>
            <a:off x="838199" y="5016514"/>
            <a:ext cx="10863263" cy="165709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26200404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a:t>Full name here</a:t>
            </a:r>
            <a:endParaRPr lang="en-US"/>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a:t>Title or position</a:t>
            </a:r>
            <a:endParaRPr lang="en-US"/>
          </a:p>
        </p:txBody>
      </p:sp>
      <p:sp>
        <p:nvSpPr>
          <p:cNvPr id="4" name="Text Placeholder 3">
            <a:extLst>
              <a:ext uri="{FF2B5EF4-FFF2-40B4-BE49-F238E27FC236}">
                <a16:creationId xmlns:a16="http://schemas.microsoft.com/office/drawing/2014/main" xmlns="" id="{B6ED93EE-90C3-6748-834A-3AAACC2DC267}"/>
              </a:ext>
            </a:extLst>
          </p:cNvPr>
          <p:cNvSpPr>
            <a:spLocks noGrp="1"/>
          </p:cNvSpPr>
          <p:nvPr>
            <p:ph type="body" sz="quarter" idx="15"/>
          </p:nvPr>
        </p:nvSpPr>
        <p:spPr>
          <a:xfrm>
            <a:off x="4689591" y="2275716"/>
            <a:ext cx="6588125"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28435123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a:t>Click to add title</a:t>
            </a:r>
            <a:endParaRPr lang="en-US"/>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a16="http://schemas.microsoft.com/office/drawing/2014/main" xmlns=""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48911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a:t>Click to add title</a:t>
            </a:r>
            <a:endParaRPr lang="en-US"/>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8" name="Text Placeholder 4">
            <a:extLst>
              <a:ext uri="{FF2B5EF4-FFF2-40B4-BE49-F238E27FC236}">
                <a16:creationId xmlns:a16="http://schemas.microsoft.com/office/drawing/2014/main" xmlns="" id="{2140EB90-FDF2-BF4A-865F-3A7A6FCD867A}"/>
              </a:ext>
            </a:extLst>
          </p:cNvPr>
          <p:cNvSpPr>
            <a:spLocks noGrp="1"/>
          </p:cNvSpPr>
          <p:nvPr>
            <p:ph type="body" sz="quarter" idx="13"/>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64193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a:t>Click to add title</a:t>
            </a:r>
            <a:endParaRPr lang="en-US"/>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4">
            <a:extLst>
              <a:ext uri="{FF2B5EF4-FFF2-40B4-BE49-F238E27FC236}">
                <a16:creationId xmlns:a16="http://schemas.microsoft.com/office/drawing/2014/main" xmlns="" id="{F5E26F2C-3B93-B448-AC16-01606E9D470F}"/>
              </a:ext>
            </a:extLst>
          </p:cNvPr>
          <p:cNvSpPr>
            <a:spLocks noGrp="1"/>
          </p:cNvSpPr>
          <p:nvPr>
            <p:ph type="body" sz="quarter" idx="14"/>
          </p:nvPr>
        </p:nvSpPr>
        <p:spPr>
          <a:xfrm>
            <a:off x="682624" y="1371741"/>
            <a:ext cx="4989511" cy="237158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56411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a:t>C</a:t>
            </a:r>
            <a:r>
              <a:rPr lang="vi-VN"/>
              <a:t>aption (optional)</a:t>
            </a:r>
          </a:p>
        </p:txBody>
      </p:sp>
    </p:spTree>
    <p:extLst>
      <p:ext uri="{BB962C8B-B14F-4D97-AF65-F5344CB8AC3E}">
        <p14:creationId xmlns:p14="http://schemas.microsoft.com/office/powerpoint/2010/main" val="387606103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xmlns=""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xmlns=""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2" name="Text Placeholder 4">
            <a:extLst>
              <a:ext uri="{FF2B5EF4-FFF2-40B4-BE49-F238E27FC236}">
                <a16:creationId xmlns:a16="http://schemas.microsoft.com/office/drawing/2014/main" xmlns="" id="{7FD799E0-B941-AD49-A2D6-1BB5230C27B7}"/>
              </a:ext>
            </a:extLst>
          </p:cNvPr>
          <p:cNvSpPr>
            <a:spLocks noGrp="1"/>
          </p:cNvSpPr>
          <p:nvPr>
            <p:ph type="body" sz="quarter" idx="26"/>
          </p:nvPr>
        </p:nvSpPr>
        <p:spPr>
          <a:xfrm>
            <a:off x="1033560"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3" name="Text Placeholder 4">
            <a:extLst>
              <a:ext uri="{FF2B5EF4-FFF2-40B4-BE49-F238E27FC236}">
                <a16:creationId xmlns:a16="http://schemas.microsoft.com/office/drawing/2014/main" xmlns="" id="{488F691A-D094-4F46-ABEE-AACCC797C687}"/>
              </a:ext>
            </a:extLst>
          </p:cNvPr>
          <p:cNvSpPr>
            <a:spLocks noGrp="1"/>
          </p:cNvSpPr>
          <p:nvPr>
            <p:ph type="body" sz="quarter" idx="27"/>
          </p:nvPr>
        </p:nvSpPr>
        <p:spPr>
          <a:xfrm>
            <a:off x="4720035"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4" name="Text Placeholder 4">
            <a:extLst>
              <a:ext uri="{FF2B5EF4-FFF2-40B4-BE49-F238E27FC236}">
                <a16:creationId xmlns:a16="http://schemas.microsoft.com/office/drawing/2014/main" xmlns="" id="{75EB94E5-000C-D346-BAB2-DB975456AD06}"/>
              </a:ext>
            </a:extLst>
          </p:cNvPr>
          <p:cNvSpPr>
            <a:spLocks noGrp="1"/>
          </p:cNvSpPr>
          <p:nvPr>
            <p:ph type="body" sz="quarter" idx="28"/>
          </p:nvPr>
        </p:nvSpPr>
        <p:spPr>
          <a:xfrm>
            <a:off x="8440052" y="2412721"/>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692368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xmlns="" id="{1A026673-4824-2443-BADD-CCAC8C1B95CE}"/>
              </a:ext>
            </a:extLst>
          </p:cNvPr>
          <p:cNvSpPr>
            <a:spLocks noGrp="1"/>
          </p:cNvSpPr>
          <p:nvPr>
            <p:ph sz="quarter" idx="12" hasCustomPrompt="1"/>
          </p:nvPr>
        </p:nvSpPr>
        <p:spPr>
          <a:xfrm>
            <a:off x="1011807" y="923161"/>
            <a:ext cx="4832635" cy="4831080"/>
          </a:xfrm>
          <a:ln w="88900">
            <a:solidFill>
              <a:schemeClr val="bg1"/>
            </a:solidFill>
            <a:miter lim="800000"/>
          </a:ln>
        </p:spPr>
        <p:txBody>
          <a:bodyPr/>
          <a:lstStyle>
            <a:lvl1pPr marL="0" indent="0">
              <a:buNone/>
              <a:defRPr/>
            </a:lvl1pPr>
          </a:lstStyle>
          <a:p>
            <a:pPr lvl="0"/>
            <a:r>
              <a:rPr lang="en-US"/>
              <a:t> </a:t>
            </a:r>
          </a:p>
        </p:txBody>
      </p:sp>
      <p:pic>
        <p:nvPicPr>
          <p:cNvPr id="16" name="Picture 15" descr="A picture containing black, white, sign&#10;&#10;Description automatically generated">
            <a:extLst>
              <a:ext uri="{FF2B5EF4-FFF2-40B4-BE49-F238E27FC236}">
                <a16:creationId xmlns:a16="http://schemas.microsoft.com/office/drawing/2014/main" xmlns=""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43" name="Content Placeholder 42">
            <a:extLst>
              <a:ext uri="{FF2B5EF4-FFF2-40B4-BE49-F238E27FC236}">
                <a16:creationId xmlns:a16="http://schemas.microsoft.com/office/drawing/2014/main" xmlns=""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7" name="Picture Placeholder 6">
            <a:extLst>
              <a:ext uri="{FF2B5EF4-FFF2-40B4-BE49-F238E27FC236}">
                <a16:creationId xmlns:a16="http://schemas.microsoft.com/office/drawing/2014/main" xmlns="" id="{EC62C36F-A43F-AE42-B8F5-841DDB90D817}"/>
              </a:ext>
            </a:extLst>
          </p:cNvPr>
          <p:cNvSpPr>
            <a:spLocks noGrp="1"/>
          </p:cNvSpPr>
          <p:nvPr>
            <p:ph type="pic" sz="quarter" idx="11" hasCustomPrompt="1"/>
          </p:nvPr>
        </p:nvSpPr>
        <p:spPr>
          <a:xfrm>
            <a:off x="4495702" y="3429000"/>
            <a:ext cx="3429000" cy="3051175"/>
          </a:xfrm>
        </p:spPr>
        <p:txBody>
          <a:bodyPr/>
          <a:lstStyle>
            <a:lvl1pPr marL="0" indent="0">
              <a:buNone/>
              <a:defRPr/>
            </a:lvl1pPr>
          </a:lstStyle>
          <a:p>
            <a:r>
              <a:rPr lang="en-US" dirty="0"/>
              <a:t> </a:t>
            </a:r>
          </a:p>
        </p:txBody>
      </p:sp>
    </p:spTree>
    <p:extLst>
      <p:ext uri="{BB962C8B-B14F-4D97-AF65-F5344CB8AC3E}">
        <p14:creationId xmlns:p14="http://schemas.microsoft.com/office/powerpoint/2010/main" val="211904100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xmlns=""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3" name="Text Placeholder 2">
            <a:extLst>
              <a:ext uri="{FF2B5EF4-FFF2-40B4-BE49-F238E27FC236}">
                <a16:creationId xmlns:a16="http://schemas.microsoft.com/office/drawing/2014/main" xmlns="" id="{8BD5F615-A243-5840-84EC-9E33BF4ED24E}"/>
              </a:ext>
            </a:extLst>
          </p:cNvPr>
          <p:cNvSpPr>
            <a:spLocks noGrp="1"/>
          </p:cNvSpPr>
          <p:nvPr>
            <p:ph type="body" sz="quarter" idx="24"/>
          </p:nvPr>
        </p:nvSpPr>
        <p:spPr>
          <a:xfrm>
            <a:off x="1155700" y="2424113"/>
            <a:ext cx="4502150"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1" name="Text Placeholder 2">
            <a:extLst>
              <a:ext uri="{FF2B5EF4-FFF2-40B4-BE49-F238E27FC236}">
                <a16:creationId xmlns:a16="http://schemas.microsoft.com/office/drawing/2014/main" xmlns="" id="{DA8E4E77-E825-EA42-8B3E-6B6E1DE7E940}"/>
              </a:ext>
            </a:extLst>
          </p:cNvPr>
          <p:cNvSpPr>
            <a:spLocks noGrp="1"/>
          </p:cNvSpPr>
          <p:nvPr>
            <p:ph type="body" sz="quarter" idx="25"/>
          </p:nvPr>
        </p:nvSpPr>
        <p:spPr>
          <a:xfrm>
            <a:off x="6534150" y="2424113"/>
            <a:ext cx="4736824"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95868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xmlns=""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1" name="Text Placeholder 36">
            <a:extLst>
              <a:ext uri="{FF2B5EF4-FFF2-40B4-BE49-F238E27FC236}">
                <a16:creationId xmlns:a16="http://schemas.microsoft.com/office/drawing/2014/main" xmlns=""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9" name="Content Placeholder 8">
            <a:extLst>
              <a:ext uri="{FF2B5EF4-FFF2-40B4-BE49-F238E27FC236}">
                <a16:creationId xmlns:a16="http://schemas.microsoft.com/office/drawing/2014/main" xmlns=""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5" name="Text Placeholder 2">
            <a:extLst>
              <a:ext uri="{FF2B5EF4-FFF2-40B4-BE49-F238E27FC236}">
                <a16:creationId xmlns:a16="http://schemas.microsoft.com/office/drawing/2014/main" xmlns="" id="{8C96B441-B518-C944-AEAD-6FFD8ED98E3C}"/>
              </a:ext>
            </a:extLst>
          </p:cNvPr>
          <p:cNvSpPr>
            <a:spLocks noGrp="1"/>
          </p:cNvSpPr>
          <p:nvPr>
            <p:ph type="body" sz="quarter" idx="26"/>
          </p:nvPr>
        </p:nvSpPr>
        <p:spPr>
          <a:xfrm>
            <a:off x="1034128"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xmlns="" id="{A828ED11-8198-AF44-9DBB-63953057EBCB}"/>
              </a:ext>
            </a:extLst>
          </p:cNvPr>
          <p:cNvSpPr>
            <a:spLocks noGrp="1"/>
          </p:cNvSpPr>
          <p:nvPr>
            <p:ph type="body" sz="quarter" idx="27"/>
          </p:nvPr>
        </p:nvSpPr>
        <p:spPr>
          <a:xfrm>
            <a:off x="1034128"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xmlns="" id="{0C9197E8-EEE0-644D-8341-BC9FACF0ABDC}"/>
              </a:ext>
            </a:extLst>
          </p:cNvPr>
          <p:cNvSpPr>
            <a:spLocks noGrp="1"/>
          </p:cNvSpPr>
          <p:nvPr>
            <p:ph type="body" sz="quarter" idx="28"/>
          </p:nvPr>
        </p:nvSpPr>
        <p:spPr>
          <a:xfrm>
            <a:off x="6411936"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xmlns="" id="{5C3B10DF-E442-454C-B41F-08BA0E4C402A}"/>
              </a:ext>
            </a:extLst>
          </p:cNvPr>
          <p:cNvSpPr>
            <a:spLocks noGrp="1"/>
          </p:cNvSpPr>
          <p:nvPr>
            <p:ph type="body" sz="quarter" idx="29"/>
          </p:nvPr>
        </p:nvSpPr>
        <p:spPr>
          <a:xfrm>
            <a:off x="6411936"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754430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xmlns=""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19371" y="1811346"/>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xmlns=""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21" name="Text Placeholder 2">
            <a:extLst>
              <a:ext uri="{FF2B5EF4-FFF2-40B4-BE49-F238E27FC236}">
                <a16:creationId xmlns:a16="http://schemas.microsoft.com/office/drawing/2014/main" xmlns="" id="{2D657AA7-9D1D-DF42-8A30-F2C7E74A1AD5}"/>
              </a:ext>
            </a:extLst>
          </p:cNvPr>
          <p:cNvSpPr>
            <a:spLocks noGrp="1"/>
          </p:cNvSpPr>
          <p:nvPr>
            <p:ph type="body" sz="quarter" idx="35"/>
          </p:nvPr>
        </p:nvSpPr>
        <p:spPr>
          <a:xfrm>
            <a:off x="1043402"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xmlns="" id="{70D54E19-C100-C042-99CF-79E9E78651EC}"/>
              </a:ext>
            </a:extLst>
          </p:cNvPr>
          <p:cNvSpPr>
            <a:spLocks noGrp="1"/>
          </p:cNvSpPr>
          <p:nvPr>
            <p:ph type="body" sz="quarter" idx="36"/>
          </p:nvPr>
        </p:nvSpPr>
        <p:spPr>
          <a:xfrm>
            <a:off x="4719371"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3" name="Text Placeholder 46">
            <a:extLst>
              <a:ext uri="{FF2B5EF4-FFF2-40B4-BE49-F238E27FC236}">
                <a16:creationId xmlns:a16="http://schemas.microsoft.com/office/drawing/2014/main" xmlns="" id="{03B4E3E7-9B06-F148-9D66-841F2EAA82A5}"/>
              </a:ext>
            </a:extLst>
          </p:cNvPr>
          <p:cNvSpPr>
            <a:spLocks noGrp="1"/>
          </p:cNvSpPr>
          <p:nvPr>
            <p:ph type="body" sz="quarter" idx="37" hasCustomPrompt="1"/>
          </p:nvPr>
        </p:nvSpPr>
        <p:spPr>
          <a:xfrm>
            <a:off x="8435459" y="1811346"/>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4" name="Text Placeholder 2">
            <a:extLst>
              <a:ext uri="{FF2B5EF4-FFF2-40B4-BE49-F238E27FC236}">
                <a16:creationId xmlns:a16="http://schemas.microsoft.com/office/drawing/2014/main" xmlns="" id="{4246FC74-B377-7247-95F5-7D41C028400A}"/>
              </a:ext>
            </a:extLst>
          </p:cNvPr>
          <p:cNvSpPr>
            <a:spLocks noGrp="1"/>
          </p:cNvSpPr>
          <p:nvPr>
            <p:ph type="body" sz="quarter" idx="38"/>
          </p:nvPr>
        </p:nvSpPr>
        <p:spPr>
          <a:xfrm>
            <a:off x="8433497"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xmlns="" id="{B978492D-3924-3044-AB2D-480EE03AC5D4}"/>
              </a:ext>
            </a:extLst>
          </p:cNvPr>
          <p:cNvSpPr>
            <a:spLocks noGrp="1"/>
          </p:cNvSpPr>
          <p:nvPr>
            <p:ph type="body" sz="quarter" idx="3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6" name="Text Placeholder 36">
            <a:extLst>
              <a:ext uri="{FF2B5EF4-FFF2-40B4-BE49-F238E27FC236}">
                <a16:creationId xmlns:a16="http://schemas.microsoft.com/office/drawing/2014/main" xmlns="" id="{9E133F7F-4A15-F047-BFAB-D68E211FF107}"/>
              </a:ext>
            </a:extLst>
          </p:cNvPr>
          <p:cNvSpPr>
            <a:spLocks noGrp="1"/>
          </p:cNvSpPr>
          <p:nvPr>
            <p:ph type="body" sz="quarter" idx="4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7" name="Text Placeholder 46">
            <a:extLst>
              <a:ext uri="{FF2B5EF4-FFF2-40B4-BE49-F238E27FC236}">
                <a16:creationId xmlns:a16="http://schemas.microsoft.com/office/drawing/2014/main" xmlns="" id="{90CF51E0-AA3A-E640-A7B8-BC76F6693E2C}"/>
              </a:ext>
            </a:extLst>
          </p:cNvPr>
          <p:cNvSpPr>
            <a:spLocks noGrp="1"/>
          </p:cNvSpPr>
          <p:nvPr>
            <p:ph type="body" sz="quarter" idx="41" hasCustomPrompt="1"/>
          </p:nvPr>
        </p:nvSpPr>
        <p:spPr>
          <a:xfrm>
            <a:off x="4719371" y="4147042"/>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8" name="Text Placeholder 2">
            <a:extLst>
              <a:ext uri="{FF2B5EF4-FFF2-40B4-BE49-F238E27FC236}">
                <a16:creationId xmlns:a16="http://schemas.microsoft.com/office/drawing/2014/main" xmlns="" id="{9EAC4F05-C9D8-B545-8439-AB48C968CE24}"/>
              </a:ext>
            </a:extLst>
          </p:cNvPr>
          <p:cNvSpPr>
            <a:spLocks noGrp="1"/>
          </p:cNvSpPr>
          <p:nvPr>
            <p:ph type="body" sz="quarter" idx="42"/>
          </p:nvPr>
        </p:nvSpPr>
        <p:spPr>
          <a:xfrm>
            <a:off x="4719371"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9" name="Text Placeholder 46">
            <a:extLst>
              <a:ext uri="{FF2B5EF4-FFF2-40B4-BE49-F238E27FC236}">
                <a16:creationId xmlns:a16="http://schemas.microsoft.com/office/drawing/2014/main" xmlns="" id="{B66E8671-282F-7240-A9FB-1E750E7A8AF4}"/>
              </a:ext>
            </a:extLst>
          </p:cNvPr>
          <p:cNvSpPr>
            <a:spLocks noGrp="1"/>
          </p:cNvSpPr>
          <p:nvPr>
            <p:ph type="body" sz="quarter" idx="43" hasCustomPrompt="1"/>
          </p:nvPr>
        </p:nvSpPr>
        <p:spPr>
          <a:xfrm>
            <a:off x="8435459" y="4147042"/>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30" name="Text Placeholder 2">
            <a:extLst>
              <a:ext uri="{FF2B5EF4-FFF2-40B4-BE49-F238E27FC236}">
                <a16:creationId xmlns:a16="http://schemas.microsoft.com/office/drawing/2014/main" xmlns="" id="{4C741259-C020-254E-85BB-3A847CD59253}"/>
              </a:ext>
            </a:extLst>
          </p:cNvPr>
          <p:cNvSpPr>
            <a:spLocks noGrp="1"/>
          </p:cNvSpPr>
          <p:nvPr>
            <p:ph type="body" sz="quarter" idx="44"/>
          </p:nvPr>
        </p:nvSpPr>
        <p:spPr>
          <a:xfrm>
            <a:off x="8433497"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1" name="Text Placeholder 36">
            <a:extLst>
              <a:ext uri="{FF2B5EF4-FFF2-40B4-BE49-F238E27FC236}">
                <a16:creationId xmlns:a16="http://schemas.microsoft.com/office/drawing/2014/main" xmlns="" id="{DA74CB81-4C04-EB40-BE0D-7E4F2FB3D320}"/>
              </a:ext>
            </a:extLst>
          </p:cNvPr>
          <p:cNvSpPr>
            <a:spLocks noGrp="1"/>
          </p:cNvSpPr>
          <p:nvPr>
            <p:ph type="body" sz="quarter" idx="45" hasCustomPrompt="1"/>
          </p:nvPr>
        </p:nvSpPr>
        <p:spPr>
          <a:xfrm>
            <a:off x="833437" y="3969549"/>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3" name="Text Placeholder 46">
            <a:extLst>
              <a:ext uri="{FF2B5EF4-FFF2-40B4-BE49-F238E27FC236}">
                <a16:creationId xmlns:a16="http://schemas.microsoft.com/office/drawing/2014/main" xmlns="" id="{8F11FB1B-B983-794F-BE59-E17DCB1655B5}"/>
              </a:ext>
            </a:extLst>
          </p:cNvPr>
          <p:cNvSpPr>
            <a:spLocks noGrp="1"/>
          </p:cNvSpPr>
          <p:nvPr>
            <p:ph type="body" sz="quarter" idx="46" hasCustomPrompt="1"/>
          </p:nvPr>
        </p:nvSpPr>
        <p:spPr>
          <a:xfrm>
            <a:off x="1034128" y="4156982"/>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34" name="Text Placeholder 2">
            <a:extLst>
              <a:ext uri="{FF2B5EF4-FFF2-40B4-BE49-F238E27FC236}">
                <a16:creationId xmlns:a16="http://schemas.microsoft.com/office/drawing/2014/main" xmlns="" id="{ED291445-8D37-9C4B-99FA-F14082F0275C}"/>
              </a:ext>
            </a:extLst>
          </p:cNvPr>
          <p:cNvSpPr>
            <a:spLocks noGrp="1"/>
          </p:cNvSpPr>
          <p:nvPr>
            <p:ph type="body" sz="quarter" idx="47"/>
          </p:nvPr>
        </p:nvSpPr>
        <p:spPr>
          <a:xfrm>
            <a:off x="1043402" y="4580845"/>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86661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Statem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xmlns=""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Single word</a:t>
            </a:r>
          </a:p>
        </p:txBody>
      </p:sp>
      <p:sp>
        <p:nvSpPr>
          <p:cNvPr id="3" name="Content Placeholder 2">
            <a:extLst>
              <a:ext uri="{FF2B5EF4-FFF2-40B4-BE49-F238E27FC236}">
                <a16:creationId xmlns:a16="http://schemas.microsoft.com/office/drawing/2014/main" xmlns=""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lnSpc>
                <a:spcPct val="100000"/>
              </a:lnSpc>
              <a:buNone/>
              <a:defRPr sz="1800">
                <a:solidFill>
                  <a:schemeClr val="bg1"/>
                </a:solidFill>
              </a:defRPr>
            </a:lvl1pPr>
          </a:lstStyle>
          <a:p>
            <a:pPr lvl="0"/>
            <a:r>
              <a:rPr lang="en-US" err="1"/>
              <a:t>Eperio</a:t>
            </a:r>
            <a:r>
              <a:rPr lang="en-US"/>
              <a:t> </a:t>
            </a:r>
            <a:r>
              <a:rPr lang="en-US" err="1"/>
              <a:t>doloraepudae</a:t>
            </a:r>
            <a:r>
              <a:rPr lang="en-US"/>
              <a:t> </a:t>
            </a:r>
            <a:r>
              <a:rPr lang="en-US" err="1"/>
              <a:t>culparundi</a:t>
            </a:r>
            <a:r>
              <a:rPr lang="en-US"/>
              <a:t> </a:t>
            </a:r>
            <a:r>
              <a:rPr lang="en-US" err="1"/>
              <a:t>dolecti</a:t>
            </a:r>
            <a:r>
              <a:rPr lang="en-US"/>
              <a:t> </a:t>
            </a:r>
            <a:r>
              <a:rPr lang="en-US" err="1"/>
              <a:t>isciam</a:t>
            </a:r>
            <a:r>
              <a:rPr lang="en-US"/>
              <a:t>, </a:t>
            </a:r>
            <a:r>
              <a:rPr lang="en-US" err="1"/>
              <a:t>nienis</a:t>
            </a:r>
            <a:r>
              <a:rPr lang="en-US"/>
              <a:t> </a:t>
            </a:r>
            <a:r>
              <a:rPr lang="en-US" err="1"/>
              <a:t>nonserum</a:t>
            </a:r>
            <a:r>
              <a:rPr lang="en-US"/>
              <a:t> la </a:t>
            </a:r>
            <a:r>
              <a:rPr lang="en-US" err="1"/>
              <a:t>aciate</a:t>
            </a:r>
            <a:r>
              <a:rPr lang="en-US"/>
              <a:t>.</a:t>
            </a:r>
          </a:p>
        </p:txBody>
      </p:sp>
      <p:sp>
        <p:nvSpPr>
          <p:cNvPr id="5" name="Picture Placeholder 4">
            <a:extLst>
              <a:ext uri="{FF2B5EF4-FFF2-40B4-BE49-F238E27FC236}">
                <a16:creationId xmlns:a16="http://schemas.microsoft.com/office/drawing/2014/main" xmlns=""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a16="http://schemas.microsoft.com/office/drawing/2014/main" xmlns=""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Tree>
    <p:extLst>
      <p:ext uri="{BB962C8B-B14F-4D97-AF65-F5344CB8AC3E}">
        <p14:creationId xmlns:p14="http://schemas.microsoft.com/office/powerpoint/2010/main" val="387655909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xmlns=""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a16="http://schemas.microsoft.com/office/drawing/2014/main" xmlns=""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
        <p:nvSpPr>
          <p:cNvPr id="6" name="Content Placeholder 3">
            <a:extLst>
              <a:ext uri="{FF2B5EF4-FFF2-40B4-BE49-F238E27FC236}">
                <a16:creationId xmlns:a16="http://schemas.microsoft.com/office/drawing/2014/main" xmlns=""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7" name="Content Placeholder 3">
            <a:extLst>
              <a:ext uri="{FF2B5EF4-FFF2-40B4-BE49-F238E27FC236}">
                <a16:creationId xmlns:a16="http://schemas.microsoft.com/office/drawing/2014/main" xmlns=""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Tree>
    <p:extLst>
      <p:ext uri="{BB962C8B-B14F-4D97-AF65-F5344CB8AC3E}">
        <p14:creationId xmlns:p14="http://schemas.microsoft.com/office/powerpoint/2010/main" val="208013696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xmlns=""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a:t> Image</a:t>
            </a:r>
          </a:p>
        </p:txBody>
      </p:sp>
      <p:sp>
        <p:nvSpPr>
          <p:cNvPr id="47" name="Text Placeholder 46"/>
          <p:cNvSpPr>
            <a:spLocks noGrp="1"/>
          </p:cNvSpPr>
          <p:nvPr>
            <p:ph type="body" sz="quarter" idx="15" hasCustomPrompt="1"/>
          </p:nvPr>
        </p:nvSpPr>
        <p:spPr>
          <a:xfrm>
            <a:off x="4162388" y="1811347"/>
            <a:ext cx="3113194" cy="380540"/>
          </a:xfrm>
        </p:spPr>
        <p:txBody>
          <a:bodyPr>
            <a:normAutofit/>
          </a:bodyPr>
          <a:lstStyle>
            <a:lvl1pPr marL="0" indent="0">
              <a:buNone/>
              <a:defRPr sz="1800" b="1">
                <a:solidFill>
                  <a:srgbClr val="E30613"/>
                </a:solidFill>
              </a:defRPr>
            </a:lvl1pPr>
          </a:lstStyle>
          <a:p>
            <a:pPr lvl="0"/>
            <a:r>
              <a:rPr lang="en-US"/>
              <a:t>The Challenge</a:t>
            </a:r>
          </a:p>
        </p:txBody>
      </p:sp>
      <p:sp>
        <p:nvSpPr>
          <p:cNvPr id="48" name="Text Placeholder 46"/>
          <p:cNvSpPr>
            <a:spLocks noGrp="1"/>
          </p:cNvSpPr>
          <p:nvPr>
            <p:ph type="body" sz="quarter" idx="16" hasCustomPrompt="1"/>
          </p:nvPr>
        </p:nvSpPr>
        <p:spPr>
          <a:xfrm>
            <a:off x="7588470" y="521060"/>
            <a:ext cx="1860330" cy="231368"/>
          </a:xfrm>
        </p:spPr>
        <p:txBody>
          <a:bodyPr>
            <a:normAutofit/>
          </a:bodyPr>
          <a:lstStyle>
            <a:lvl1pPr marL="0" indent="0" algn="ctr">
              <a:lnSpc>
                <a:spcPct val="100000"/>
              </a:lnSpc>
              <a:spcBef>
                <a:spcPts val="300"/>
              </a:spcBef>
              <a:spcAft>
                <a:spcPts val="300"/>
              </a:spcAft>
              <a:buNone/>
              <a:defRPr sz="1200" b="0">
                <a:solidFill>
                  <a:schemeClr val="accent1">
                    <a:lumMod val="10000"/>
                  </a:schemeClr>
                </a:solidFill>
                <a:latin typeface="+mn-lt"/>
              </a:defRPr>
            </a:lvl1pPr>
          </a:lstStyle>
          <a:p>
            <a:pPr lvl="0"/>
            <a:r>
              <a:rPr lang="vi-VN"/>
              <a:t>Type of service</a:t>
            </a:r>
            <a:endParaRPr lang="en-US"/>
          </a:p>
        </p:txBody>
      </p:sp>
      <p:sp>
        <p:nvSpPr>
          <p:cNvPr id="49" name="Text Placeholder 46"/>
          <p:cNvSpPr>
            <a:spLocks noGrp="1"/>
          </p:cNvSpPr>
          <p:nvPr>
            <p:ph type="body" sz="quarter" idx="17" hasCustomPrompt="1"/>
          </p:nvPr>
        </p:nvSpPr>
        <p:spPr>
          <a:xfrm>
            <a:off x="834102" y="1811347"/>
            <a:ext cx="3111733" cy="380540"/>
          </a:xfrm>
        </p:spPr>
        <p:txBody>
          <a:bodyPr>
            <a:normAutofit/>
          </a:bodyPr>
          <a:lstStyle>
            <a:lvl1pPr marL="0" indent="0">
              <a:buNone/>
              <a:defRPr sz="1800" b="1">
                <a:solidFill>
                  <a:srgbClr val="E30613"/>
                </a:solidFill>
              </a:defRPr>
            </a:lvl1pPr>
          </a:lstStyle>
          <a:p>
            <a:pPr lvl="0"/>
            <a:r>
              <a:rPr lang="en-US"/>
              <a:t>Who are </a:t>
            </a:r>
            <a:r>
              <a:rPr lang="en-US" err="1"/>
              <a:t>xxxx</a:t>
            </a:r>
            <a:r>
              <a:rPr lang="en-US"/>
              <a:t>?</a:t>
            </a:r>
          </a:p>
        </p:txBody>
      </p:sp>
      <p:sp>
        <p:nvSpPr>
          <p:cNvPr id="55" name="Text Placeholder 52"/>
          <p:cNvSpPr>
            <a:spLocks noGrp="1"/>
          </p:cNvSpPr>
          <p:nvPr>
            <p:ph type="body" sz="quarter" idx="21" hasCustomPrompt="1"/>
          </p:nvPr>
        </p:nvSpPr>
        <p:spPr>
          <a:xfrm>
            <a:off x="7588470" y="775051"/>
            <a:ext cx="1860330" cy="231368"/>
          </a:xfrm>
        </p:spPr>
        <p:txBody>
          <a:bodyPr>
            <a:normAutofit/>
          </a:bodyPr>
          <a:lstStyle>
            <a:lvl1pPr marL="0" indent="0" algn="ctr">
              <a:lnSpc>
                <a:spcPct val="100000"/>
              </a:lnSpc>
              <a:spcBef>
                <a:spcPts val="300"/>
              </a:spcBef>
              <a:spcAft>
                <a:spcPts val="300"/>
              </a:spcAft>
              <a:buNone/>
              <a:defRPr sz="1200" b="1">
                <a:solidFill>
                  <a:schemeClr val="accent1">
                    <a:lumMod val="10000"/>
                  </a:schemeClr>
                </a:solidFill>
              </a:defRPr>
            </a:lvl1pPr>
          </a:lstStyle>
          <a:p>
            <a:pPr lvl="0"/>
            <a:r>
              <a:rPr lang="en-US"/>
              <a:t>Lorem Ipsum</a:t>
            </a:r>
          </a:p>
        </p:txBody>
      </p:sp>
      <p:sp>
        <p:nvSpPr>
          <p:cNvPr id="9" name="Content Placeholder 8">
            <a:extLst>
              <a:ext uri="{FF2B5EF4-FFF2-40B4-BE49-F238E27FC236}">
                <a16:creationId xmlns:a16="http://schemas.microsoft.com/office/drawing/2014/main" xmlns=""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Case study</a:t>
            </a:r>
          </a:p>
          <a:p>
            <a:pPr lvl="0"/>
            <a:r>
              <a:rPr lang="en-US"/>
              <a:t>Brand logo</a:t>
            </a:r>
          </a:p>
        </p:txBody>
      </p:sp>
      <p:sp>
        <p:nvSpPr>
          <p:cNvPr id="5" name="Content Placeholder 4">
            <a:extLst>
              <a:ext uri="{FF2B5EF4-FFF2-40B4-BE49-F238E27FC236}">
                <a16:creationId xmlns:a16="http://schemas.microsoft.com/office/drawing/2014/main" xmlns="" id="{C7639E14-F7C5-DF49-AE95-B591DA843199}"/>
              </a:ext>
            </a:extLst>
          </p:cNvPr>
          <p:cNvSpPr>
            <a:spLocks noGrp="1"/>
          </p:cNvSpPr>
          <p:nvPr>
            <p:ph sz="quarter" idx="27" hasCustomPrompt="1"/>
          </p:nvPr>
        </p:nvSpPr>
        <p:spPr>
          <a:xfrm>
            <a:off x="833437" y="3860408"/>
            <a:ext cx="3112432"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Solution &amp; Benefits</a:t>
            </a:r>
          </a:p>
        </p:txBody>
      </p:sp>
      <p:sp>
        <p:nvSpPr>
          <p:cNvPr id="10" name="Content Placeholder 9">
            <a:extLst>
              <a:ext uri="{FF2B5EF4-FFF2-40B4-BE49-F238E27FC236}">
                <a16:creationId xmlns:a16="http://schemas.microsoft.com/office/drawing/2014/main" xmlns="" id="{64084A3E-3E16-8841-AF08-B59A1AC888C8}"/>
              </a:ext>
            </a:extLst>
          </p:cNvPr>
          <p:cNvSpPr>
            <a:spLocks noGrp="1"/>
          </p:cNvSpPr>
          <p:nvPr>
            <p:ph sz="quarter" idx="31" hasCustomPrompt="1"/>
          </p:nvPr>
        </p:nvSpPr>
        <p:spPr>
          <a:xfrm>
            <a:off x="9602702" y="521060"/>
            <a:ext cx="1860330" cy="231368"/>
          </a:xfrm>
        </p:spPr>
        <p:txBody>
          <a:bodyPr>
            <a:noAutofit/>
          </a:bodyPr>
          <a:lstStyle>
            <a:lvl1pPr marL="0" indent="0" algn="ctr">
              <a:lnSpc>
                <a:spcPct val="100000"/>
              </a:lnSpc>
              <a:spcBef>
                <a:spcPts val="300"/>
              </a:spcBef>
              <a:spcAft>
                <a:spcPts val="300"/>
              </a:spcAft>
              <a:buNone/>
              <a:defRPr sz="1200">
                <a:solidFill>
                  <a:schemeClr val="accent1">
                    <a:lumMod val="10000"/>
                  </a:schemeClr>
                </a:solidFill>
              </a:defRPr>
            </a:lvl1pPr>
          </a:lstStyle>
          <a:p>
            <a:pPr lvl="0"/>
            <a:r>
              <a:rPr lang="en-US"/>
              <a:t>Function</a:t>
            </a:r>
          </a:p>
        </p:txBody>
      </p:sp>
      <p:sp>
        <p:nvSpPr>
          <p:cNvPr id="15" name="Content Placeholder 14">
            <a:extLst>
              <a:ext uri="{FF2B5EF4-FFF2-40B4-BE49-F238E27FC236}">
                <a16:creationId xmlns:a16="http://schemas.microsoft.com/office/drawing/2014/main" xmlns="" id="{A202B8D4-1723-3D42-9ECA-CE540405047A}"/>
              </a:ext>
            </a:extLst>
          </p:cNvPr>
          <p:cNvSpPr>
            <a:spLocks noGrp="1"/>
          </p:cNvSpPr>
          <p:nvPr>
            <p:ph sz="quarter" idx="33" hasCustomPrompt="1"/>
          </p:nvPr>
        </p:nvSpPr>
        <p:spPr>
          <a:xfrm>
            <a:off x="4162825" y="3860408"/>
            <a:ext cx="3112650"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Results</a:t>
            </a:r>
          </a:p>
        </p:txBody>
      </p:sp>
      <p:sp>
        <p:nvSpPr>
          <p:cNvPr id="17" name="Content Placeholder 16">
            <a:extLst>
              <a:ext uri="{FF2B5EF4-FFF2-40B4-BE49-F238E27FC236}">
                <a16:creationId xmlns:a16="http://schemas.microsoft.com/office/drawing/2014/main" xmlns="" id="{3474EE69-F771-7E4A-A86D-24312D8ADCA0}"/>
              </a:ext>
            </a:extLst>
          </p:cNvPr>
          <p:cNvSpPr>
            <a:spLocks noGrp="1"/>
          </p:cNvSpPr>
          <p:nvPr>
            <p:ph sz="quarter" idx="34" hasCustomPrompt="1"/>
          </p:nvPr>
        </p:nvSpPr>
        <p:spPr>
          <a:xfrm>
            <a:off x="9602702" y="775051"/>
            <a:ext cx="1860330" cy="231368"/>
          </a:xfrm>
        </p:spPr>
        <p:txBody>
          <a:bodyPr>
            <a:normAutofit/>
          </a:bodyPr>
          <a:lstStyle>
            <a:lvl1pPr marL="0" indent="0" algn="ctr">
              <a:lnSpc>
                <a:spcPct val="100000"/>
              </a:lnSpc>
              <a:spcBef>
                <a:spcPts val="300"/>
              </a:spcBef>
              <a:spcAft>
                <a:spcPts val="300"/>
              </a:spcAft>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a:t>Lorem Ipsum</a:t>
            </a:r>
          </a:p>
        </p:txBody>
      </p:sp>
      <p:sp>
        <p:nvSpPr>
          <p:cNvPr id="3" name="Text Placeholder 2">
            <a:extLst>
              <a:ext uri="{FF2B5EF4-FFF2-40B4-BE49-F238E27FC236}">
                <a16:creationId xmlns:a16="http://schemas.microsoft.com/office/drawing/2014/main" xmlns="" id="{5D047256-EA23-F84E-A014-6C66E7D7EA46}"/>
              </a:ext>
            </a:extLst>
          </p:cNvPr>
          <p:cNvSpPr>
            <a:spLocks noGrp="1"/>
          </p:cNvSpPr>
          <p:nvPr>
            <p:ph type="body" sz="quarter" idx="35"/>
          </p:nvPr>
        </p:nvSpPr>
        <p:spPr>
          <a:xfrm>
            <a:off x="83274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xmlns="" id="{F5B5B4A9-F88E-914D-9731-C1250DD640F0}"/>
              </a:ext>
            </a:extLst>
          </p:cNvPr>
          <p:cNvSpPr>
            <a:spLocks noGrp="1"/>
          </p:cNvSpPr>
          <p:nvPr>
            <p:ph type="body" sz="quarter" idx="36"/>
          </p:nvPr>
        </p:nvSpPr>
        <p:spPr>
          <a:xfrm>
            <a:off x="416238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xmlns="" id="{4A34E495-B5E2-624E-ADC6-FC3E1908B088}"/>
              </a:ext>
            </a:extLst>
          </p:cNvPr>
          <p:cNvSpPr>
            <a:spLocks noGrp="1"/>
          </p:cNvSpPr>
          <p:nvPr>
            <p:ph type="body" sz="quarter" idx="37"/>
          </p:nvPr>
        </p:nvSpPr>
        <p:spPr>
          <a:xfrm>
            <a:off x="83274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xmlns="" id="{1068C358-90C8-8F42-80DE-A1411A26693A}"/>
              </a:ext>
            </a:extLst>
          </p:cNvPr>
          <p:cNvSpPr>
            <a:spLocks noGrp="1"/>
          </p:cNvSpPr>
          <p:nvPr>
            <p:ph type="body" sz="quarter" idx="38"/>
          </p:nvPr>
        </p:nvSpPr>
        <p:spPr>
          <a:xfrm>
            <a:off x="416238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3432873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2"/>
            </a:gs>
            <a:gs pos="54000">
              <a:srgbClr val="E30613"/>
            </a:gs>
            <a:gs pos="100000">
              <a:srgbClr val="E30613"/>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a:t>Thank you</a:t>
            </a:r>
            <a:endParaRPr lang="en-US"/>
          </a:p>
        </p:txBody>
      </p:sp>
      <p:pic>
        <p:nvPicPr>
          <p:cNvPr id="8" name="Picture 7" descr="A picture containing animal&#10;&#10;Description automatically generated">
            <a:extLst>
              <a:ext uri="{FF2B5EF4-FFF2-40B4-BE49-F238E27FC236}">
                <a16:creationId xmlns:a16="http://schemas.microsoft.com/office/drawing/2014/main" xmlns="" id="{DA339D02-E857-9049-BE34-754D7DC84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861442" cy="6672061"/>
          </a:xfrm>
          <a:prstGeom prst="rect">
            <a:avLst/>
          </a:prstGeom>
        </p:spPr>
      </p:pic>
    </p:spTree>
    <p:extLst>
      <p:ext uri="{BB962C8B-B14F-4D97-AF65-F5344CB8AC3E}">
        <p14:creationId xmlns:p14="http://schemas.microsoft.com/office/powerpoint/2010/main" val="26701516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bl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xmlns=""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xmlns=""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Contents</a:t>
            </a:r>
          </a:p>
        </p:txBody>
      </p:sp>
    </p:spTree>
    <p:extLst>
      <p:ext uri="{BB962C8B-B14F-4D97-AF65-F5344CB8AC3E}">
        <p14:creationId xmlns:p14="http://schemas.microsoft.com/office/powerpoint/2010/main" val="28628658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6" name="Content Placeholder 5">
            <a:extLst>
              <a:ext uri="{FF2B5EF4-FFF2-40B4-BE49-F238E27FC236}">
                <a16:creationId xmlns:a16="http://schemas.microsoft.com/office/drawing/2014/main" xmlns=""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a:t>#</a:t>
            </a:r>
          </a:p>
        </p:txBody>
      </p:sp>
      <p:sp>
        <p:nvSpPr>
          <p:cNvPr id="10" name="Content Placeholder 9">
            <a:extLst>
              <a:ext uri="{FF2B5EF4-FFF2-40B4-BE49-F238E27FC236}">
                <a16:creationId xmlns:a16="http://schemas.microsoft.com/office/drawing/2014/main" xmlns=""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Section Header</a:t>
            </a:r>
          </a:p>
        </p:txBody>
      </p:sp>
    </p:spTree>
    <p:extLst>
      <p:ext uri="{BB962C8B-B14F-4D97-AF65-F5344CB8AC3E}">
        <p14:creationId xmlns:p14="http://schemas.microsoft.com/office/powerpoint/2010/main" val="345907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xmlns=""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a16="http://schemas.microsoft.com/office/drawing/2014/main" xmlns=""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xmlns="" id="{6ACB061B-2B4C-7A42-AB1B-6155E460A6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18080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xmlns=""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Recap</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96190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10" name="Content Placeholder 9">
            <a:extLst>
              <a:ext uri="{FF2B5EF4-FFF2-40B4-BE49-F238E27FC236}">
                <a16:creationId xmlns:a16="http://schemas.microsoft.com/office/drawing/2014/main" xmlns="" id="{981882F8-0C27-7447-AEDD-B50B3C59488B}"/>
              </a:ext>
            </a:extLst>
          </p:cNvPr>
          <p:cNvSpPr>
            <a:spLocks noGrp="1"/>
          </p:cNvSpPr>
          <p:nvPr>
            <p:ph sz="quarter" idx="11" hasCustomPrompt="1"/>
          </p:nvPr>
        </p:nvSpPr>
        <p:spPr>
          <a:xfrm>
            <a:off x="96190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12" name="Content Placeholder 11">
            <a:extLst>
              <a:ext uri="{FF2B5EF4-FFF2-40B4-BE49-F238E27FC236}">
                <a16:creationId xmlns:a16="http://schemas.microsoft.com/office/drawing/2014/main" xmlns=""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37" name="Content Placeholder 17">
            <a:extLst>
              <a:ext uri="{FF2B5EF4-FFF2-40B4-BE49-F238E27FC236}">
                <a16:creationId xmlns:a16="http://schemas.microsoft.com/office/drawing/2014/main" xmlns=""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38" name="Content Placeholder 6">
            <a:extLst>
              <a:ext uri="{FF2B5EF4-FFF2-40B4-BE49-F238E27FC236}">
                <a16:creationId xmlns:a16="http://schemas.microsoft.com/office/drawing/2014/main" xmlns="" id="{0C6C82B0-7B2D-054A-AD77-CB159689115A}"/>
              </a:ext>
            </a:extLst>
          </p:cNvPr>
          <p:cNvSpPr>
            <a:spLocks noGrp="1"/>
          </p:cNvSpPr>
          <p:nvPr>
            <p:ph sz="quarter" idx="16" hasCustomPrompt="1"/>
          </p:nvPr>
        </p:nvSpPr>
        <p:spPr>
          <a:xfrm>
            <a:off x="4704140" y="2094403"/>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39" name="Content Placeholder 9">
            <a:extLst>
              <a:ext uri="{FF2B5EF4-FFF2-40B4-BE49-F238E27FC236}">
                <a16:creationId xmlns:a16="http://schemas.microsoft.com/office/drawing/2014/main" xmlns="" id="{444985FC-8F87-F54A-9693-B86DD2AA3121}"/>
              </a:ext>
            </a:extLst>
          </p:cNvPr>
          <p:cNvSpPr>
            <a:spLocks noGrp="1"/>
          </p:cNvSpPr>
          <p:nvPr>
            <p:ph sz="quarter" idx="17" hasCustomPrompt="1"/>
          </p:nvPr>
        </p:nvSpPr>
        <p:spPr>
          <a:xfrm>
            <a:off x="4704139"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0" name="Content Placeholder 11">
            <a:extLst>
              <a:ext uri="{FF2B5EF4-FFF2-40B4-BE49-F238E27FC236}">
                <a16:creationId xmlns:a16="http://schemas.microsoft.com/office/drawing/2014/main" xmlns=""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42" name="Content Placeholder 17">
            <a:extLst>
              <a:ext uri="{FF2B5EF4-FFF2-40B4-BE49-F238E27FC236}">
                <a16:creationId xmlns:a16="http://schemas.microsoft.com/office/drawing/2014/main" xmlns=""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43" name="Content Placeholder 6">
            <a:extLst>
              <a:ext uri="{FF2B5EF4-FFF2-40B4-BE49-F238E27FC236}">
                <a16:creationId xmlns:a16="http://schemas.microsoft.com/office/drawing/2014/main" xmlns="" id="{B236EC48-9B15-0C4D-AD66-A870AC725650}"/>
              </a:ext>
            </a:extLst>
          </p:cNvPr>
          <p:cNvSpPr>
            <a:spLocks noGrp="1"/>
          </p:cNvSpPr>
          <p:nvPr>
            <p:ph sz="quarter" idx="21" hasCustomPrompt="1"/>
          </p:nvPr>
        </p:nvSpPr>
        <p:spPr>
          <a:xfrm>
            <a:off x="848061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44" name="Content Placeholder 9">
            <a:extLst>
              <a:ext uri="{FF2B5EF4-FFF2-40B4-BE49-F238E27FC236}">
                <a16:creationId xmlns:a16="http://schemas.microsoft.com/office/drawing/2014/main" xmlns="" id="{A1FEA8BF-9113-204F-B716-78A99040B602}"/>
              </a:ext>
            </a:extLst>
          </p:cNvPr>
          <p:cNvSpPr>
            <a:spLocks noGrp="1"/>
          </p:cNvSpPr>
          <p:nvPr>
            <p:ph sz="quarter" idx="22" hasCustomPrompt="1"/>
          </p:nvPr>
        </p:nvSpPr>
        <p:spPr>
          <a:xfrm>
            <a:off x="848061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5" name="Content Placeholder 11">
            <a:extLst>
              <a:ext uri="{FF2B5EF4-FFF2-40B4-BE49-F238E27FC236}">
                <a16:creationId xmlns:a16="http://schemas.microsoft.com/office/drawing/2014/main" xmlns=""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55" name="Content Placeholder 17">
            <a:extLst>
              <a:ext uri="{FF2B5EF4-FFF2-40B4-BE49-F238E27FC236}">
                <a16:creationId xmlns:a16="http://schemas.microsoft.com/office/drawing/2014/main" xmlns=""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56" name="Content Placeholder 6">
            <a:extLst>
              <a:ext uri="{FF2B5EF4-FFF2-40B4-BE49-F238E27FC236}">
                <a16:creationId xmlns:a16="http://schemas.microsoft.com/office/drawing/2014/main" xmlns="" id="{B80E88D8-1426-5A41-8E94-592390DDBE07}"/>
              </a:ext>
            </a:extLst>
          </p:cNvPr>
          <p:cNvSpPr>
            <a:spLocks noGrp="1"/>
          </p:cNvSpPr>
          <p:nvPr>
            <p:ph sz="quarter" idx="26" hasCustomPrompt="1"/>
          </p:nvPr>
        </p:nvSpPr>
        <p:spPr>
          <a:xfrm>
            <a:off x="961901" y="4182401"/>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57" name="Content Placeholder 9">
            <a:extLst>
              <a:ext uri="{FF2B5EF4-FFF2-40B4-BE49-F238E27FC236}">
                <a16:creationId xmlns:a16="http://schemas.microsoft.com/office/drawing/2014/main" xmlns="" id="{B90BC06A-B476-2C4E-81D4-664546DCB99A}"/>
              </a:ext>
            </a:extLst>
          </p:cNvPr>
          <p:cNvSpPr>
            <a:spLocks noGrp="1"/>
          </p:cNvSpPr>
          <p:nvPr>
            <p:ph sz="quarter" idx="27" hasCustomPrompt="1"/>
          </p:nvPr>
        </p:nvSpPr>
        <p:spPr>
          <a:xfrm>
            <a:off x="961901" y="4401858"/>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58" name="Content Placeholder 11">
            <a:extLst>
              <a:ext uri="{FF2B5EF4-FFF2-40B4-BE49-F238E27FC236}">
                <a16:creationId xmlns:a16="http://schemas.microsoft.com/office/drawing/2014/main" xmlns=""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0" name="Content Placeholder 17">
            <a:extLst>
              <a:ext uri="{FF2B5EF4-FFF2-40B4-BE49-F238E27FC236}">
                <a16:creationId xmlns:a16="http://schemas.microsoft.com/office/drawing/2014/main" xmlns=""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1" name="Content Placeholder 6">
            <a:extLst>
              <a:ext uri="{FF2B5EF4-FFF2-40B4-BE49-F238E27FC236}">
                <a16:creationId xmlns:a16="http://schemas.microsoft.com/office/drawing/2014/main" xmlns="" id="{96100E2D-858D-7E49-A9A4-93FCF9DB33D4}"/>
              </a:ext>
            </a:extLst>
          </p:cNvPr>
          <p:cNvSpPr>
            <a:spLocks noGrp="1"/>
          </p:cNvSpPr>
          <p:nvPr>
            <p:ph sz="quarter" idx="31" hasCustomPrompt="1"/>
          </p:nvPr>
        </p:nvSpPr>
        <p:spPr>
          <a:xfrm>
            <a:off x="4704138"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2" name="Content Placeholder 9">
            <a:extLst>
              <a:ext uri="{FF2B5EF4-FFF2-40B4-BE49-F238E27FC236}">
                <a16:creationId xmlns:a16="http://schemas.microsoft.com/office/drawing/2014/main" xmlns="" id="{538EF49E-F473-564C-A9B2-C8A852CD3A4C}"/>
              </a:ext>
            </a:extLst>
          </p:cNvPr>
          <p:cNvSpPr>
            <a:spLocks noGrp="1"/>
          </p:cNvSpPr>
          <p:nvPr>
            <p:ph sz="quarter" idx="32" hasCustomPrompt="1"/>
          </p:nvPr>
        </p:nvSpPr>
        <p:spPr>
          <a:xfrm>
            <a:off x="4704138"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3" name="Content Placeholder 11">
            <a:extLst>
              <a:ext uri="{FF2B5EF4-FFF2-40B4-BE49-F238E27FC236}">
                <a16:creationId xmlns:a16="http://schemas.microsoft.com/office/drawing/2014/main" xmlns=""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5" name="Content Placeholder 17">
            <a:extLst>
              <a:ext uri="{FF2B5EF4-FFF2-40B4-BE49-F238E27FC236}">
                <a16:creationId xmlns:a16="http://schemas.microsoft.com/office/drawing/2014/main" xmlns=""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6" name="Content Placeholder 6">
            <a:extLst>
              <a:ext uri="{FF2B5EF4-FFF2-40B4-BE49-F238E27FC236}">
                <a16:creationId xmlns:a16="http://schemas.microsoft.com/office/drawing/2014/main" xmlns="" id="{A4D847F3-297B-2543-83C7-302329B18DEA}"/>
              </a:ext>
            </a:extLst>
          </p:cNvPr>
          <p:cNvSpPr>
            <a:spLocks noGrp="1"/>
          </p:cNvSpPr>
          <p:nvPr>
            <p:ph sz="quarter" idx="36" hasCustomPrompt="1"/>
          </p:nvPr>
        </p:nvSpPr>
        <p:spPr>
          <a:xfrm>
            <a:off x="8480610"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7" name="Content Placeholder 9">
            <a:extLst>
              <a:ext uri="{FF2B5EF4-FFF2-40B4-BE49-F238E27FC236}">
                <a16:creationId xmlns:a16="http://schemas.microsoft.com/office/drawing/2014/main" xmlns="" id="{2A6B737A-F5D8-424C-9503-4B1585A74A74}"/>
              </a:ext>
            </a:extLst>
          </p:cNvPr>
          <p:cNvSpPr>
            <a:spLocks noGrp="1"/>
          </p:cNvSpPr>
          <p:nvPr>
            <p:ph sz="quarter" idx="37" hasCustomPrompt="1"/>
          </p:nvPr>
        </p:nvSpPr>
        <p:spPr>
          <a:xfrm>
            <a:off x="8480610"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8" name="Content Placeholder 11">
            <a:extLst>
              <a:ext uri="{FF2B5EF4-FFF2-40B4-BE49-F238E27FC236}">
                <a16:creationId xmlns:a16="http://schemas.microsoft.com/office/drawing/2014/main" xmlns=""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Tree>
    <p:extLst>
      <p:ext uri="{BB962C8B-B14F-4D97-AF65-F5344CB8AC3E}">
        <p14:creationId xmlns:p14="http://schemas.microsoft.com/office/powerpoint/2010/main" val="37669543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 name="Text Placeholder 5">
            <a:extLst>
              <a:ext uri="{FF2B5EF4-FFF2-40B4-BE49-F238E27FC236}">
                <a16:creationId xmlns:a16="http://schemas.microsoft.com/office/drawing/2014/main" xmlns="" id="{F6574E08-8A8E-9A4C-8F7F-D947A2E4BE72}"/>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6974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xmlns=""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xmlns=""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a16="http://schemas.microsoft.com/office/drawing/2014/main" xmlns=""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xmlns="" id="{A9F0A15B-8EC0-1643-A511-4C7ABB1570FA}"/>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0828895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dirty="0"/>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672" r:id="rId4"/>
    <p:sldLayoutId id="2147483694" r:id="rId5"/>
    <p:sldLayoutId id="2147483695" r:id="rId6"/>
    <p:sldLayoutId id="2147483696" r:id="rId7"/>
    <p:sldLayoutId id="2147483697" r:id="rId8"/>
    <p:sldLayoutId id="2147483698" r:id="rId9"/>
    <p:sldLayoutId id="2147483700" r:id="rId10"/>
    <p:sldLayoutId id="2147483699" r:id="rId11"/>
    <p:sldLayoutId id="2147483713" r:id="rId12"/>
    <p:sldLayoutId id="2147483717" r:id="rId13"/>
    <p:sldLayoutId id="2147483701" r:id="rId14"/>
    <p:sldLayoutId id="2147483702" r:id="rId15"/>
    <p:sldLayoutId id="2147483703" r:id="rId16"/>
    <p:sldLayoutId id="2147483704" r:id="rId17"/>
    <p:sldLayoutId id="2147483692" r:id="rId18"/>
    <p:sldLayoutId id="2147483671" r:id="rId19"/>
    <p:sldLayoutId id="2147483676"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90" r:id="rId29"/>
    <p:sldLayoutId id="2147483706" r:id="rId30"/>
    <p:sldLayoutId id="2147483705" r:id="rId31"/>
    <p:sldLayoutId id="2147483707" r:id="rId32"/>
    <p:sldLayoutId id="2147483708" r:id="rId33"/>
    <p:sldLayoutId id="2147483709" r:id="rId34"/>
    <p:sldLayoutId id="2147483710" r:id="rId35"/>
    <p:sldLayoutId id="2147483711" r:id="rId36"/>
    <p:sldLayoutId id="2147483712"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rfecto.io/blog/what-is-continuous-testing"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861DC5A-9436-9147-AA89-04F2352DD26A}"/>
              </a:ext>
            </a:extLst>
          </p:cNvPr>
          <p:cNvSpPr>
            <a:spLocks noGrp="1"/>
          </p:cNvSpPr>
          <p:nvPr>
            <p:ph type="ctrTitle"/>
          </p:nvPr>
        </p:nvSpPr>
        <p:spPr/>
        <p:txBody>
          <a:bodyPr/>
          <a:lstStyle/>
          <a:p>
            <a:r>
              <a:rPr lang="en-US" dirty="0" smtClean="0"/>
              <a:t>Automation Test Overview</a:t>
            </a:r>
            <a:br>
              <a:rPr lang="en-US" dirty="0" smtClean="0"/>
            </a:br>
            <a:endParaRPr lang="en-US" dirty="0"/>
          </a:p>
        </p:txBody>
      </p:sp>
      <p:sp>
        <p:nvSpPr>
          <p:cNvPr id="6" name="Subtitle 5">
            <a:extLst>
              <a:ext uri="{FF2B5EF4-FFF2-40B4-BE49-F238E27FC236}">
                <a16:creationId xmlns:a16="http://schemas.microsoft.com/office/drawing/2014/main" xmlns="" id="{97BC1658-C67D-1C43-9A77-1B8807F545CB}"/>
              </a:ext>
            </a:extLst>
          </p:cNvPr>
          <p:cNvSpPr>
            <a:spLocks noGrp="1"/>
          </p:cNvSpPr>
          <p:nvPr>
            <p:ph type="subTitle" idx="1"/>
          </p:nvPr>
        </p:nvSpPr>
        <p:spPr/>
        <p:txBody>
          <a:bodyPr>
            <a:normAutofit fontScale="92500" lnSpcReduction="20000"/>
          </a:bodyPr>
          <a:lstStyle/>
          <a:p>
            <a:r>
              <a:rPr lang="en-US" dirty="0" smtClean="0"/>
              <a:t>Sep 2021</a:t>
            </a:r>
            <a:endParaRPr lang="en-US" dirty="0"/>
          </a:p>
        </p:txBody>
      </p:sp>
      <p:sp>
        <p:nvSpPr>
          <p:cNvPr id="3" name="Content Placeholder 2"/>
          <p:cNvSpPr>
            <a:spLocks noGrp="1"/>
          </p:cNvSpPr>
          <p:nvPr>
            <p:ph sz="quarter" idx="10"/>
          </p:nvPr>
        </p:nvSpPr>
        <p:spPr/>
        <p:txBody>
          <a:bodyPr/>
          <a:lstStyle/>
          <a:p>
            <a:r>
              <a:rPr lang="en-US" dirty="0" smtClean="0"/>
              <a:t>Tien Nguyen </a:t>
            </a:r>
            <a:endParaRPr lang="en-US" dirty="0"/>
          </a:p>
        </p:txBody>
      </p:sp>
    </p:spTree>
    <p:extLst>
      <p:ext uri="{BB962C8B-B14F-4D97-AF65-F5344CB8AC3E}">
        <p14:creationId xmlns:p14="http://schemas.microsoft.com/office/powerpoint/2010/main" val="3036642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smtClean="0">
                <a:latin typeface="Arial"/>
                <a:cs typeface="Arial"/>
              </a:rPr>
              <a:t>Manual Test vs Automation Test Comparison</a:t>
            </a:r>
            <a:endParaRPr lang="en-US" dirty="0"/>
          </a:p>
        </p:txBody>
      </p:sp>
      <p:sp>
        <p:nvSpPr>
          <p:cNvPr id="8" name="Text Placeholder 7">
            <a:extLst>
              <a:ext uri="{FF2B5EF4-FFF2-40B4-BE49-F238E27FC236}">
                <a16:creationId xmlns:a16="http://schemas.microsoft.com/office/drawing/2014/main" xmlns="" id="{6FD528C2-3409-441A-8E50-7B650C242DA0}"/>
              </a:ext>
            </a:extLst>
          </p:cNvPr>
          <p:cNvSpPr>
            <a:spLocks noGrp="1"/>
          </p:cNvSpPr>
          <p:nvPr>
            <p:ph type="body" sz="quarter" idx="35"/>
          </p:nvPr>
        </p:nvSpPr>
        <p:spPr>
          <a:xfrm>
            <a:off x="838200" y="1853852"/>
            <a:ext cx="5399762" cy="5004148"/>
          </a:xfrm>
        </p:spPr>
        <p:txBody>
          <a:bodyPr vert="horz" lIns="91440" tIns="45720" rIns="91440" bIns="45720" rtlCol="0" anchor="t">
            <a:normAutofit lnSpcReduction="10000"/>
          </a:bodyPr>
          <a:lstStyle/>
          <a:p>
            <a:pPr marL="556620" lvl="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is not accurate at all times due to human error, hence it is </a:t>
            </a:r>
            <a:r>
              <a:rPr lang="en-US" sz="1700" dirty="0">
                <a:solidFill>
                  <a:srgbClr val="FF0000"/>
                </a:solidFill>
                <a:ea typeface="Arial"/>
                <a:cs typeface="Arial"/>
                <a:sym typeface="Arial"/>
              </a:rPr>
              <a:t>less reliable</a:t>
            </a:r>
            <a:r>
              <a:rPr lang="en-US" sz="1700" dirty="0">
                <a:solidFill>
                  <a:srgbClr val="323232"/>
                </a:solidFill>
                <a:ea typeface="Arial"/>
                <a:cs typeface="Arial"/>
                <a:sym typeface="Arial"/>
              </a:rPr>
              <a:t>.</a:t>
            </a:r>
          </a:p>
          <a:p>
            <a:pPr marL="55662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is </a:t>
            </a:r>
            <a:r>
              <a:rPr lang="en-US" sz="1700" dirty="0">
                <a:solidFill>
                  <a:srgbClr val="FF0000"/>
                </a:solidFill>
                <a:ea typeface="Arial"/>
                <a:cs typeface="Arial"/>
                <a:sym typeface="Arial"/>
              </a:rPr>
              <a:t>time-consuming</a:t>
            </a:r>
            <a:r>
              <a:rPr lang="en-US" sz="1700" dirty="0">
                <a:solidFill>
                  <a:srgbClr val="323232"/>
                </a:solidFill>
                <a:ea typeface="Arial"/>
                <a:cs typeface="Arial"/>
                <a:sym typeface="Arial"/>
              </a:rPr>
              <a:t>, taking up human resources.</a:t>
            </a:r>
          </a:p>
          <a:p>
            <a:pPr marL="556620" indent="-457200">
              <a:lnSpc>
                <a:spcPct val="160000"/>
              </a:lnSpc>
              <a:spcBef>
                <a:spcPts val="0"/>
              </a:spcBef>
              <a:buClr>
                <a:srgbClr val="CB2236"/>
              </a:buClr>
              <a:buSzPts val="1800"/>
              <a:buFont typeface="Wingdings" panose="05000000000000000000" pitchFamily="2" charset="2"/>
              <a:buChar char="ü"/>
            </a:pPr>
            <a:endParaRPr lang="en-US" sz="1700" dirty="0" smtClean="0">
              <a:solidFill>
                <a:srgbClr val="323232"/>
              </a:solidFill>
              <a:ea typeface="Arial"/>
              <a:cs typeface="Arial"/>
              <a:sym typeface="Arial"/>
            </a:endParaRPr>
          </a:p>
          <a:p>
            <a:pPr marL="556620" indent="-457200">
              <a:lnSpc>
                <a:spcPct val="160000"/>
              </a:lnSpc>
              <a:spcBef>
                <a:spcPts val="0"/>
              </a:spcBef>
              <a:buClr>
                <a:srgbClr val="CB2236"/>
              </a:buClr>
              <a:buSzPts val="1800"/>
              <a:buFont typeface="Wingdings" panose="05000000000000000000" pitchFamily="2" charset="2"/>
              <a:buChar char="ü"/>
            </a:pPr>
            <a:r>
              <a:rPr lang="en-US" sz="1700" dirty="0" smtClean="0">
                <a:solidFill>
                  <a:srgbClr val="323232"/>
                </a:solidFill>
                <a:ea typeface="Arial"/>
                <a:cs typeface="Arial"/>
                <a:sym typeface="Arial"/>
              </a:rPr>
              <a:t>Manual </a:t>
            </a:r>
            <a:r>
              <a:rPr lang="en-US" sz="1700" dirty="0">
                <a:solidFill>
                  <a:srgbClr val="323232"/>
                </a:solidFill>
                <a:ea typeface="Arial"/>
                <a:cs typeface="Arial"/>
                <a:sym typeface="Arial"/>
              </a:rPr>
              <a:t>testing is practical when frequent </a:t>
            </a:r>
            <a:r>
              <a:rPr lang="en-US" sz="1700" dirty="0">
                <a:solidFill>
                  <a:srgbClr val="00B050"/>
                </a:solidFill>
                <a:ea typeface="Arial"/>
                <a:cs typeface="Arial"/>
                <a:sym typeface="Arial"/>
              </a:rPr>
              <a:t>repetition </a:t>
            </a:r>
            <a:r>
              <a:rPr lang="en-US" sz="1700" dirty="0">
                <a:solidFill>
                  <a:srgbClr val="323232"/>
                </a:solidFill>
                <a:ea typeface="Arial"/>
                <a:cs typeface="Arial"/>
                <a:sym typeface="Arial"/>
              </a:rPr>
              <a:t>of test case execution </a:t>
            </a:r>
            <a:r>
              <a:rPr lang="en-US" sz="1700" dirty="0">
                <a:solidFill>
                  <a:srgbClr val="00B050"/>
                </a:solidFill>
                <a:ea typeface="Arial"/>
                <a:cs typeface="Arial"/>
                <a:sym typeface="Arial"/>
              </a:rPr>
              <a:t>is not required.</a:t>
            </a:r>
          </a:p>
          <a:p>
            <a:pPr marL="556620" indent="-457200">
              <a:lnSpc>
                <a:spcPct val="160000"/>
              </a:lnSpc>
              <a:spcBef>
                <a:spcPts val="0"/>
              </a:spcBef>
              <a:buClr>
                <a:srgbClr val="CB2236"/>
              </a:buClr>
              <a:buSzPts val="1800"/>
              <a:buFont typeface="Wingdings" panose="05000000000000000000" pitchFamily="2" charset="2"/>
              <a:buChar char="ü"/>
            </a:pPr>
            <a:endParaRPr lang="en-US" sz="1700" dirty="0" smtClean="0">
              <a:solidFill>
                <a:srgbClr val="323232"/>
              </a:solidFill>
              <a:ea typeface="Arial"/>
              <a:cs typeface="Arial"/>
              <a:sym typeface="Arial"/>
            </a:endParaRPr>
          </a:p>
          <a:p>
            <a:pPr marL="556620" indent="-457200">
              <a:lnSpc>
                <a:spcPct val="160000"/>
              </a:lnSpc>
              <a:spcBef>
                <a:spcPts val="0"/>
              </a:spcBef>
              <a:buClr>
                <a:srgbClr val="CB2236"/>
              </a:buClr>
              <a:buSzPts val="1800"/>
              <a:buFont typeface="Wingdings" panose="05000000000000000000" pitchFamily="2" charset="2"/>
              <a:buChar char="ü"/>
            </a:pPr>
            <a:r>
              <a:rPr lang="en-US" sz="1700" dirty="0" smtClean="0">
                <a:solidFill>
                  <a:srgbClr val="323232"/>
                </a:solidFill>
                <a:ea typeface="Arial"/>
                <a:cs typeface="Arial"/>
                <a:sym typeface="Arial"/>
              </a:rPr>
              <a:t>Investment is </a:t>
            </a:r>
            <a:r>
              <a:rPr lang="en-US" sz="1700" dirty="0">
                <a:solidFill>
                  <a:srgbClr val="00B050"/>
                </a:solidFill>
                <a:ea typeface="Arial"/>
                <a:cs typeface="Arial"/>
                <a:sym typeface="Arial"/>
              </a:rPr>
              <a:t>Low</a:t>
            </a:r>
            <a:r>
              <a:rPr lang="en-US" sz="1700" dirty="0" smtClean="0">
                <a:solidFill>
                  <a:srgbClr val="323232"/>
                </a:solidFill>
                <a:ea typeface="Arial"/>
                <a:cs typeface="Arial"/>
                <a:sym typeface="Arial"/>
              </a:rPr>
              <a:t>, ROI is </a:t>
            </a:r>
            <a:r>
              <a:rPr lang="en-US" sz="1700" dirty="0">
                <a:solidFill>
                  <a:srgbClr val="FF0000"/>
                </a:solidFill>
                <a:ea typeface="Arial"/>
                <a:cs typeface="Arial"/>
                <a:sym typeface="Arial"/>
              </a:rPr>
              <a:t>Low</a:t>
            </a:r>
          </a:p>
          <a:p>
            <a:pPr marL="556620" indent="-457200">
              <a:lnSpc>
                <a:spcPct val="160000"/>
              </a:lnSpc>
              <a:spcBef>
                <a:spcPts val="0"/>
              </a:spcBef>
              <a:buClr>
                <a:srgbClr val="CB2236"/>
              </a:buClr>
              <a:buSzPts val="1800"/>
              <a:buFont typeface="Wingdings" panose="05000000000000000000" pitchFamily="2" charset="2"/>
              <a:buChar char="ü"/>
            </a:pPr>
            <a:r>
              <a:rPr lang="en-US" sz="1700" dirty="0" smtClean="0">
                <a:solidFill>
                  <a:srgbClr val="323232"/>
                </a:solidFill>
                <a:ea typeface="Arial"/>
                <a:cs typeface="Arial"/>
                <a:sym typeface="Arial"/>
              </a:rPr>
              <a:t>Manual </a:t>
            </a:r>
            <a:r>
              <a:rPr lang="en-US" sz="1700" dirty="0">
                <a:solidFill>
                  <a:srgbClr val="323232"/>
                </a:solidFill>
                <a:ea typeface="Arial"/>
                <a:cs typeface="Arial"/>
                <a:sym typeface="Arial"/>
              </a:rPr>
              <a:t>testing allows for human observation, which may be more useful if the goal is </a:t>
            </a:r>
            <a:r>
              <a:rPr lang="en-US" sz="1700" dirty="0">
                <a:solidFill>
                  <a:srgbClr val="00B050"/>
                </a:solidFill>
                <a:ea typeface="Arial"/>
                <a:cs typeface="Arial"/>
                <a:sym typeface="Arial"/>
              </a:rPr>
              <a:t>user-friendliness</a:t>
            </a:r>
            <a:r>
              <a:rPr lang="en-US" sz="1700" dirty="0">
                <a:solidFill>
                  <a:srgbClr val="323232"/>
                </a:solidFill>
                <a:ea typeface="Arial"/>
                <a:cs typeface="Arial"/>
                <a:sym typeface="Arial"/>
              </a:rPr>
              <a:t> or improved </a:t>
            </a:r>
            <a:r>
              <a:rPr lang="en-US" sz="1700" dirty="0">
                <a:solidFill>
                  <a:srgbClr val="00B050"/>
                </a:solidFill>
                <a:ea typeface="Arial"/>
                <a:cs typeface="Arial"/>
                <a:sym typeface="Arial"/>
              </a:rPr>
              <a:t>customer experience.</a:t>
            </a:r>
          </a:p>
        </p:txBody>
      </p:sp>
      <p:sp>
        <p:nvSpPr>
          <p:cNvPr id="4" name="Text Placeholder 7">
            <a:extLst>
              <a:ext uri="{FF2B5EF4-FFF2-40B4-BE49-F238E27FC236}">
                <a16:creationId xmlns:a16="http://schemas.microsoft.com/office/drawing/2014/main" xmlns="" id="{6FD528C2-3409-441A-8E50-7B650C242DA0}"/>
              </a:ext>
            </a:extLst>
          </p:cNvPr>
          <p:cNvSpPr txBox="1">
            <a:spLocks/>
          </p:cNvSpPr>
          <p:nvPr/>
        </p:nvSpPr>
        <p:spPr>
          <a:xfrm>
            <a:off x="6346521" y="1771830"/>
            <a:ext cx="5399762" cy="520565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0570" lvl="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a:t>
            </a:r>
            <a:r>
              <a:rPr lang="en-US" sz="1700" dirty="0">
                <a:solidFill>
                  <a:srgbClr val="00B050"/>
                </a:solidFill>
                <a:ea typeface="Arial"/>
                <a:cs typeface="Arial"/>
                <a:sym typeface="Arial"/>
              </a:rPr>
              <a:t>more reliable</a:t>
            </a:r>
            <a:r>
              <a:rPr lang="en-US" sz="1700" dirty="0">
                <a:solidFill>
                  <a:srgbClr val="323232"/>
                </a:solidFill>
                <a:ea typeface="Arial"/>
                <a:cs typeface="Arial"/>
                <a:sym typeface="Arial"/>
              </a:rPr>
              <a:t>, as it is performed by tools and/or scripts.</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executed by software tools, so it is significantly </a:t>
            </a:r>
            <a:r>
              <a:rPr lang="en-US" sz="1700" dirty="0">
                <a:solidFill>
                  <a:srgbClr val="00B050"/>
                </a:solidFill>
                <a:ea typeface="Arial"/>
                <a:cs typeface="Arial"/>
                <a:sym typeface="Arial"/>
              </a:rPr>
              <a:t>faster</a:t>
            </a:r>
            <a:r>
              <a:rPr lang="en-US" sz="1700" dirty="0">
                <a:solidFill>
                  <a:srgbClr val="323232"/>
                </a:solidFill>
                <a:ea typeface="Arial"/>
                <a:cs typeface="Arial"/>
                <a:sym typeface="Arial"/>
              </a:rPr>
              <a:t> than a manual approach.</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a practical option when the test cases are run </a:t>
            </a:r>
            <a:r>
              <a:rPr lang="en-US" sz="1700" dirty="0">
                <a:solidFill>
                  <a:srgbClr val="00B050"/>
                </a:solidFill>
                <a:ea typeface="Arial"/>
                <a:cs typeface="Arial"/>
                <a:sym typeface="Arial"/>
              </a:rPr>
              <a:t>repeatedly over a long time period.</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Investment </a:t>
            </a:r>
            <a:r>
              <a:rPr lang="en-US" sz="1700" dirty="0" smtClean="0">
                <a:solidFill>
                  <a:srgbClr val="323232"/>
                </a:solidFill>
                <a:ea typeface="Arial"/>
                <a:cs typeface="Arial"/>
                <a:sym typeface="Arial"/>
              </a:rPr>
              <a:t>cost is </a:t>
            </a:r>
            <a:r>
              <a:rPr lang="en-US" sz="1700" dirty="0">
                <a:solidFill>
                  <a:schemeClr val="accent4"/>
                </a:solidFill>
                <a:ea typeface="Arial"/>
                <a:cs typeface="Arial"/>
                <a:sym typeface="Arial"/>
              </a:rPr>
              <a:t>High</a:t>
            </a:r>
            <a:r>
              <a:rPr lang="en-US" sz="1700" dirty="0" smtClean="0">
                <a:solidFill>
                  <a:srgbClr val="323232"/>
                </a:solidFill>
                <a:ea typeface="Arial"/>
                <a:cs typeface="Arial"/>
                <a:sym typeface="Arial"/>
              </a:rPr>
              <a:t>, ROI is </a:t>
            </a:r>
            <a:r>
              <a:rPr lang="en-US" sz="1700" dirty="0" smtClean="0">
                <a:solidFill>
                  <a:srgbClr val="00B050"/>
                </a:solidFill>
                <a:ea typeface="Arial"/>
                <a:cs typeface="Arial"/>
                <a:sym typeface="Arial"/>
              </a:rPr>
              <a:t>High</a:t>
            </a:r>
            <a:endParaRPr lang="en-US" sz="1700" dirty="0">
              <a:solidFill>
                <a:srgbClr val="00B050"/>
              </a:solidFill>
              <a:ea typeface="Arial"/>
              <a:cs typeface="Arial"/>
              <a:sym typeface="Arial"/>
            </a:endParaRP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does not entail human observation and cannot guarantee </a:t>
            </a:r>
            <a:r>
              <a:rPr lang="en-US" sz="1700" dirty="0">
                <a:solidFill>
                  <a:schemeClr val="accent4"/>
                </a:solidFill>
                <a:ea typeface="Arial"/>
                <a:cs typeface="Arial"/>
                <a:sym typeface="Arial"/>
              </a:rPr>
              <a:t>user-friendliness</a:t>
            </a:r>
            <a:r>
              <a:rPr lang="en-US" sz="1700" dirty="0">
                <a:solidFill>
                  <a:srgbClr val="323232"/>
                </a:solidFill>
                <a:ea typeface="Arial"/>
                <a:cs typeface="Arial"/>
                <a:sym typeface="Arial"/>
              </a:rPr>
              <a:t> or positive </a:t>
            </a:r>
            <a:r>
              <a:rPr lang="en-US" sz="1700" dirty="0">
                <a:solidFill>
                  <a:schemeClr val="accent4"/>
                </a:solidFill>
                <a:ea typeface="Arial"/>
                <a:cs typeface="Arial"/>
                <a:sym typeface="Arial"/>
              </a:rPr>
              <a:t>customer experience</a:t>
            </a:r>
            <a:r>
              <a:rPr lang="en-US" sz="1700" dirty="0">
                <a:solidFill>
                  <a:srgbClr val="323232"/>
                </a:solidFill>
                <a:ea typeface="Arial"/>
                <a:cs typeface="Arial"/>
                <a:sym typeface="Arial"/>
              </a:rPr>
              <a:t>.</a:t>
            </a:r>
          </a:p>
        </p:txBody>
      </p:sp>
      <p:sp>
        <p:nvSpPr>
          <p:cNvPr id="2" name="TextBox 1"/>
          <p:cNvSpPr txBox="1"/>
          <p:nvPr/>
        </p:nvSpPr>
        <p:spPr>
          <a:xfrm>
            <a:off x="926926" y="1357986"/>
            <a:ext cx="1646797" cy="400110"/>
          </a:xfrm>
          <a:prstGeom prst="rect">
            <a:avLst/>
          </a:prstGeom>
          <a:noFill/>
        </p:spPr>
        <p:txBody>
          <a:bodyPr wrap="none" rtlCol="0">
            <a:spAutoFit/>
          </a:bodyPr>
          <a:lstStyle/>
          <a:p>
            <a:r>
              <a:rPr lang="en-US" sz="2000" b="1" dirty="0" smtClean="0">
                <a:solidFill>
                  <a:schemeClr val="accent4"/>
                </a:solidFill>
              </a:rPr>
              <a:t>Manual Test</a:t>
            </a:r>
            <a:endParaRPr lang="en-US" sz="2000" b="1" dirty="0">
              <a:solidFill>
                <a:schemeClr val="accent4"/>
              </a:solidFill>
            </a:endParaRPr>
          </a:p>
        </p:txBody>
      </p:sp>
      <p:sp>
        <p:nvSpPr>
          <p:cNvPr id="9" name="TextBox 8"/>
          <p:cNvSpPr txBox="1"/>
          <p:nvPr/>
        </p:nvSpPr>
        <p:spPr>
          <a:xfrm>
            <a:off x="6601216" y="1357986"/>
            <a:ext cx="2103653" cy="400110"/>
          </a:xfrm>
          <a:prstGeom prst="rect">
            <a:avLst/>
          </a:prstGeom>
          <a:noFill/>
        </p:spPr>
        <p:txBody>
          <a:bodyPr wrap="none" rtlCol="0">
            <a:spAutoFit/>
          </a:bodyPr>
          <a:lstStyle/>
          <a:p>
            <a:r>
              <a:rPr lang="en-US" sz="2000" b="1" dirty="0" smtClean="0">
                <a:solidFill>
                  <a:schemeClr val="accent4"/>
                </a:solidFill>
              </a:rPr>
              <a:t>Automated Test</a:t>
            </a:r>
            <a:endParaRPr lang="en-US" sz="2000" b="1" dirty="0">
              <a:solidFill>
                <a:schemeClr val="accent4"/>
              </a:solidFill>
            </a:endParaRPr>
          </a:p>
        </p:txBody>
      </p:sp>
    </p:spTree>
    <p:extLst>
      <p:ext uri="{BB962C8B-B14F-4D97-AF65-F5344CB8AC3E}">
        <p14:creationId xmlns:p14="http://schemas.microsoft.com/office/powerpoint/2010/main" val="3660894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a:xfrm>
            <a:off x="1515852" y="1376280"/>
            <a:ext cx="6120190" cy="2052637"/>
          </a:xfrm>
        </p:spPr>
        <p:txBody>
          <a:bodyPr>
            <a:normAutofit/>
          </a:bodyPr>
          <a:lstStyle/>
          <a:p>
            <a:r>
              <a:rPr lang="en-US" dirty="0">
                <a:sym typeface="Arial"/>
              </a:rPr>
              <a:t>Where can we apply automation test?</a:t>
            </a:r>
          </a:p>
        </p:txBody>
      </p:sp>
    </p:spTree>
    <p:extLst>
      <p:ext uri="{BB962C8B-B14F-4D97-AF65-F5344CB8AC3E}">
        <p14:creationId xmlns:p14="http://schemas.microsoft.com/office/powerpoint/2010/main" val="2006812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system/application</a:t>
            </a:r>
            <a:endParaRPr lang="en-US" dirty="0"/>
          </a:p>
        </p:txBody>
      </p:sp>
      <p:pic>
        <p:nvPicPr>
          <p:cNvPr id="5" name="Picture 2" descr="What is an operating system? - ONLINE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92159"/>
            <a:ext cx="4268773" cy="2846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phos XG: Application Filtering – Techb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302" y="1792159"/>
            <a:ext cx="7458698" cy="284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566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Test Layer</a:t>
            </a:r>
            <a:endParaRPr lang="en-US" dirty="0"/>
          </a:p>
        </p:txBody>
      </p:sp>
      <p:pic>
        <p:nvPicPr>
          <p:cNvPr id="4" name="Picture 3"/>
          <p:cNvPicPr/>
          <p:nvPr/>
        </p:nvPicPr>
        <p:blipFill>
          <a:blip r:embed="rId3"/>
          <a:stretch/>
        </p:blipFill>
        <p:spPr>
          <a:xfrm>
            <a:off x="2537167" y="1490000"/>
            <a:ext cx="7345080" cy="3749400"/>
          </a:xfrm>
          <a:prstGeom prst="rect">
            <a:avLst/>
          </a:prstGeom>
          <a:ln>
            <a:noFill/>
          </a:ln>
        </p:spPr>
      </p:pic>
    </p:spTree>
    <p:extLst>
      <p:ext uri="{BB962C8B-B14F-4D97-AF65-F5344CB8AC3E}">
        <p14:creationId xmlns:p14="http://schemas.microsoft.com/office/powerpoint/2010/main" val="3915534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a:latin typeface="Arial"/>
                <a:cs typeface="Arial"/>
              </a:rPr>
              <a:t>Test Automation </a:t>
            </a:r>
            <a:r>
              <a:rPr lang="en-US" dirty="0" smtClean="0">
                <a:latin typeface="Arial"/>
                <a:cs typeface="Arial"/>
              </a:rPr>
              <a:t>Pyramid</a:t>
            </a:r>
            <a:endParaRPr lang="en-US" dirty="0"/>
          </a:p>
        </p:txBody>
      </p:sp>
      <p:pic>
        <p:nvPicPr>
          <p:cNvPr id="2" name="Picture 1"/>
          <p:cNvPicPr>
            <a:picLocks noChangeAspect="1"/>
          </p:cNvPicPr>
          <p:nvPr/>
        </p:nvPicPr>
        <p:blipFill>
          <a:blip r:embed="rId3"/>
          <a:stretch>
            <a:fillRect/>
          </a:stretch>
        </p:blipFill>
        <p:spPr>
          <a:xfrm>
            <a:off x="1462087" y="944142"/>
            <a:ext cx="9267825" cy="5567869"/>
          </a:xfrm>
          <a:prstGeom prst="rect">
            <a:avLst/>
          </a:prstGeom>
        </p:spPr>
      </p:pic>
      <p:sp>
        <p:nvSpPr>
          <p:cNvPr id="3" name="Cloud 2"/>
          <p:cNvSpPr/>
          <p:nvPr/>
        </p:nvSpPr>
        <p:spPr>
          <a:xfrm>
            <a:off x="4749800" y="1384300"/>
            <a:ext cx="2159000" cy="4699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Exploratory</a:t>
            </a:r>
            <a:endParaRPr lang="en-US" sz="1600" b="1" dirty="0">
              <a:solidFill>
                <a:schemeClr val="tx1"/>
              </a:solidFill>
            </a:endParaRPr>
          </a:p>
        </p:txBody>
      </p:sp>
    </p:spTree>
    <p:extLst>
      <p:ext uri="{BB962C8B-B14F-4D97-AF65-F5344CB8AC3E}">
        <p14:creationId xmlns:p14="http://schemas.microsoft.com/office/powerpoint/2010/main" val="884776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Type</a:t>
            </a:r>
            <a:r>
              <a:rPr lang="en-US" dirty="0"/>
              <a:t/>
            </a:r>
            <a:br>
              <a:rPr lang="en-US" dirty="0"/>
            </a:br>
            <a:endParaRPr lang="en-US" dirty="0"/>
          </a:p>
        </p:txBody>
      </p:sp>
      <p:pic>
        <p:nvPicPr>
          <p:cNvPr id="5" name="Picture 4"/>
          <p:cNvPicPr>
            <a:picLocks noChangeAspect="1"/>
          </p:cNvPicPr>
          <p:nvPr/>
        </p:nvPicPr>
        <p:blipFill rotWithShape="1">
          <a:blip r:embed="rId3"/>
          <a:srcRect t="8990"/>
          <a:stretch/>
        </p:blipFill>
        <p:spPr>
          <a:xfrm>
            <a:off x="1732040" y="1159611"/>
            <a:ext cx="8047579" cy="5234332"/>
          </a:xfrm>
          <a:prstGeom prst="rect">
            <a:avLst/>
          </a:prstGeom>
        </p:spPr>
      </p:pic>
    </p:spTree>
    <p:extLst>
      <p:ext uri="{BB962C8B-B14F-4D97-AF65-F5344CB8AC3E}">
        <p14:creationId xmlns:p14="http://schemas.microsoft.com/office/powerpoint/2010/main" val="288834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a:latin typeface="Arial"/>
                <a:cs typeface="Arial"/>
              </a:rPr>
              <a:t>Unit test </a:t>
            </a:r>
            <a:r>
              <a:rPr lang="en-US" dirty="0" smtClean="0">
                <a:latin typeface="Arial"/>
                <a:cs typeface="Arial"/>
              </a:rPr>
              <a:t>layer</a:t>
            </a:r>
            <a:endParaRPr lang="en-US" dirty="0"/>
          </a:p>
        </p:txBody>
      </p:sp>
      <p:sp>
        <p:nvSpPr>
          <p:cNvPr id="4" name="Text Placeholder 2"/>
          <p:cNvSpPr txBox="1">
            <a:spLocks/>
          </p:cNvSpPr>
          <p:nvPr/>
        </p:nvSpPr>
        <p:spPr>
          <a:xfrm>
            <a:off x="7818328" y="2090260"/>
            <a:ext cx="6588691" cy="42374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Font typeface="Wingdings" pitchFamily="2" charset="2"/>
              <a:buNone/>
            </a:pPr>
            <a:endParaRPr lang="en-US" dirty="0">
              <a:ea typeface="Arial"/>
              <a:cs typeface="Arial"/>
              <a:sym typeface="Arial"/>
            </a:endParaRPr>
          </a:p>
        </p:txBody>
      </p:sp>
      <p:pic>
        <p:nvPicPr>
          <p:cNvPr id="6" name="Picture 5"/>
          <p:cNvPicPr>
            <a:picLocks noChangeAspect="1"/>
          </p:cNvPicPr>
          <p:nvPr/>
        </p:nvPicPr>
        <p:blipFill>
          <a:blip r:embed="rId2"/>
          <a:stretch>
            <a:fillRect/>
          </a:stretch>
        </p:blipFill>
        <p:spPr>
          <a:xfrm>
            <a:off x="6418262" y="674794"/>
            <a:ext cx="5324475" cy="5638800"/>
          </a:xfrm>
          <a:prstGeom prst="rect">
            <a:avLst/>
          </a:prstGeom>
        </p:spPr>
      </p:pic>
      <p:pic>
        <p:nvPicPr>
          <p:cNvPr id="8" name="Picture 7"/>
          <p:cNvPicPr>
            <a:picLocks noChangeAspect="1"/>
          </p:cNvPicPr>
          <p:nvPr/>
        </p:nvPicPr>
        <p:blipFill>
          <a:blip r:embed="rId3"/>
          <a:stretch>
            <a:fillRect/>
          </a:stretch>
        </p:blipFill>
        <p:spPr>
          <a:xfrm>
            <a:off x="244475" y="944142"/>
            <a:ext cx="5584825" cy="3943350"/>
          </a:xfrm>
          <a:prstGeom prst="rect">
            <a:avLst/>
          </a:prstGeom>
        </p:spPr>
      </p:pic>
    </p:spTree>
    <p:extLst>
      <p:ext uri="{BB962C8B-B14F-4D97-AF65-F5344CB8AC3E}">
        <p14:creationId xmlns:p14="http://schemas.microsoft.com/office/powerpoint/2010/main" val="4043337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a:latin typeface="Arial"/>
                <a:cs typeface="Arial"/>
              </a:rPr>
              <a:t>API functional test </a:t>
            </a:r>
            <a:r>
              <a:rPr lang="en-US" dirty="0" smtClean="0">
                <a:latin typeface="Arial"/>
                <a:cs typeface="Arial"/>
              </a:rPr>
              <a:t>layer</a:t>
            </a:r>
            <a:endParaRPr lang="en-US" dirty="0"/>
          </a:p>
        </p:txBody>
      </p:sp>
      <p:pic>
        <p:nvPicPr>
          <p:cNvPr id="4" name="Picture 3"/>
          <p:cNvPicPr>
            <a:picLocks noChangeAspect="1"/>
          </p:cNvPicPr>
          <p:nvPr/>
        </p:nvPicPr>
        <p:blipFill>
          <a:blip r:embed="rId3"/>
          <a:stretch>
            <a:fillRect/>
          </a:stretch>
        </p:blipFill>
        <p:spPr>
          <a:xfrm>
            <a:off x="292100" y="1310572"/>
            <a:ext cx="11277600" cy="5145837"/>
          </a:xfrm>
          <a:prstGeom prst="rect">
            <a:avLst/>
          </a:prstGeom>
        </p:spPr>
      </p:pic>
    </p:spTree>
    <p:extLst>
      <p:ext uri="{BB962C8B-B14F-4D97-AF65-F5344CB8AC3E}">
        <p14:creationId xmlns:p14="http://schemas.microsoft.com/office/powerpoint/2010/main" val="1943942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a:latin typeface="Arial"/>
                <a:cs typeface="Arial"/>
              </a:rPr>
              <a:t>UI Functional test </a:t>
            </a:r>
            <a:r>
              <a:rPr lang="en-US" dirty="0" smtClean="0">
                <a:latin typeface="Arial"/>
                <a:cs typeface="Arial"/>
              </a:rPr>
              <a:t>layer</a:t>
            </a:r>
            <a:endParaRPr lang="en-US" dirty="0"/>
          </a:p>
        </p:txBody>
      </p:sp>
      <p:pic>
        <p:nvPicPr>
          <p:cNvPr id="4" name="Picture 3"/>
          <p:cNvPicPr>
            <a:picLocks noChangeAspect="1"/>
          </p:cNvPicPr>
          <p:nvPr/>
        </p:nvPicPr>
        <p:blipFill>
          <a:blip r:embed="rId2"/>
          <a:stretch>
            <a:fillRect/>
          </a:stretch>
        </p:blipFill>
        <p:spPr>
          <a:xfrm>
            <a:off x="2385858" y="944142"/>
            <a:ext cx="7694844" cy="5512829"/>
          </a:xfrm>
          <a:prstGeom prst="rect">
            <a:avLst/>
          </a:prstGeom>
        </p:spPr>
      </p:pic>
    </p:spTree>
    <p:extLst>
      <p:ext uri="{BB962C8B-B14F-4D97-AF65-F5344CB8AC3E}">
        <p14:creationId xmlns:p14="http://schemas.microsoft.com/office/powerpoint/2010/main" val="20205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a:t>
            </a:r>
            <a:r>
              <a:rPr lang="en-US" dirty="0"/>
              <a:t>Test Cases </a:t>
            </a:r>
            <a:r>
              <a:rPr lang="en-US" dirty="0" smtClean="0"/>
              <a:t>to be Automated?</a:t>
            </a:r>
            <a:r>
              <a:rPr lang="en-US" dirty="0"/>
              <a:t/>
            </a:r>
            <a:br>
              <a:rPr lang="en-US" dirty="0"/>
            </a:br>
            <a:r>
              <a:rPr lang="en-US" dirty="0"/>
              <a:t/>
            </a:r>
            <a:br>
              <a:rPr lang="en-US" dirty="0"/>
            </a:br>
            <a:endParaRPr lang="en-US" dirty="0"/>
          </a:p>
        </p:txBody>
      </p:sp>
      <p:sp>
        <p:nvSpPr>
          <p:cNvPr id="3" name="Text Placeholder 2"/>
          <p:cNvSpPr>
            <a:spLocks noGrp="1"/>
          </p:cNvSpPr>
          <p:nvPr>
            <p:ph type="body" sz="quarter" idx="35"/>
          </p:nvPr>
        </p:nvSpPr>
        <p:spPr>
          <a:xfrm>
            <a:off x="838199" y="1361662"/>
            <a:ext cx="11036643" cy="5014423"/>
          </a:xfrm>
        </p:spPr>
        <p:txBody>
          <a:bodyPr>
            <a:normAutofit fontScale="77500" lnSpcReduction="20000"/>
          </a:bodyPr>
          <a:lstStyle/>
          <a:p>
            <a:pPr marL="0" indent="0">
              <a:buNone/>
            </a:pPr>
            <a:r>
              <a:rPr lang="en-US" b="1" dirty="0" smtClean="0"/>
              <a:t>Should:</a:t>
            </a:r>
            <a:endParaRPr lang="en-US" dirty="0" smtClean="0"/>
          </a:p>
          <a:p>
            <a:r>
              <a:rPr lang="en-US" b="1" dirty="0" smtClean="0"/>
              <a:t>High </a:t>
            </a:r>
            <a:r>
              <a:rPr lang="en-US" b="1" dirty="0"/>
              <a:t>Risk</a:t>
            </a:r>
            <a:r>
              <a:rPr lang="en-US" dirty="0"/>
              <a:t> - Business Critical test cases</a:t>
            </a:r>
          </a:p>
          <a:p>
            <a:r>
              <a:rPr lang="en-US" dirty="0"/>
              <a:t>Test cases that are </a:t>
            </a:r>
            <a:r>
              <a:rPr lang="en-US" b="1" dirty="0"/>
              <a:t>repeatedly</a:t>
            </a:r>
            <a:r>
              <a:rPr lang="en-US" dirty="0"/>
              <a:t> executed</a:t>
            </a:r>
          </a:p>
          <a:p>
            <a:r>
              <a:rPr lang="en-US" dirty="0"/>
              <a:t>Test Cases that are very </a:t>
            </a:r>
            <a:r>
              <a:rPr lang="en-US" b="1" dirty="0"/>
              <a:t>tedious</a:t>
            </a:r>
            <a:r>
              <a:rPr lang="en-US" dirty="0"/>
              <a:t> or difficult to perform manually</a:t>
            </a:r>
          </a:p>
          <a:p>
            <a:r>
              <a:rPr lang="en-US" dirty="0"/>
              <a:t>Test Cases which are</a:t>
            </a:r>
            <a:r>
              <a:rPr lang="en-US" b="1" dirty="0"/>
              <a:t> </a:t>
            </a:r>
            <a:r>
              <a:rPr lang="en-US" b="1" dirty="0" smtClean="0"/>
              <a:t>time-consuming</a:t>
            </a:r>
          </a:p>
          <a:p>
            <a:r>
              <a:rPr lang="en-US" dirty="0"/>
              <a:t>Test that are </a:t>
            </a:r>
            <a:r>
              <a:rPr lang="en-US" b="1" dirty="0" smtClean="0"/>
              <a:t>deterministic</a:t>
            </a:r>
            <a:endParaRPr lang="en-US" b="1" dirty="0"/>
          </a:p>
          <a:p>
            <a:pPr marL="0" indent="0">
              <a:buNone/>
            </a:pPr>
            <a:r>
              <a:rPr lang="en-US" dirty="0"/>
              <a:t/>
            </a:r>
            <a:br>
              <a:rPr lang="en-US" dirty="0"/>
            </a:br>
            <a:r>
              <a:rPr lang="en-US" b="1" dirty="0" smtClean="0"/>
              <a:t>Should Not</a:t>
            </a:r>
            <a:r>
              <a:rPr lang="en-US" dirty="0" smtClean="0"/>
              <a:t>:</a:t>
            </a:r>
          </a:p>
          <a:p>
            <a:r>
              <a:rPr lang="en-US" dirty="0" smtClean="0"/>
              <a:t>Test </a:t>
            </a:r>
            <a:r>
              <a:rPr lang="en-US" dirty="0"/>
              <a:t>Cases for which the </a:t>
            </a:r>
            <a:r>
              <a:rPr lang="en-US" b="1" dirty="0"/>
              <a:t>requirements</a:t>
            </a:r>
            <a:r>
              <a:rPr lang="en-US" dirty="0"/>
              <a:t> are </a:t>
            </a:r>
            <a:r>
              <a:rPr lang="en-US" b="1" dirty="0"/>
              <a:t>frequently changing</a:t>
            </a:r>
          </a:p>
          <a:p>
            <a:r>
              <a:rPr lang="en-US" dirty="0"/>
              <a:t>Test cases which are executed on an </a:t>
            </a:r>
            <a:r>
              <a:rPr lang="en-US" b="1" dirty="0"/>
              <a:t>ad-hoc</a:t>
            </a:r>
            <a:r>
              <a:rPr lang="en-US" dirty="0"/>
              <a:t> basis</a:t>
            </a:r>
            <a:r>
              <a:rPr lang="en-US" dirty="0" smtClean="0"/>
              <a:t>.</a:t>
            </a:r>
          </a:p>
          <a:p>
            <a:r>
              <a:rPr lang="en-US" dirty="0"/>
              <a:t>A</a:t>
            </a:r>
            <a:r>
              <a:rPr lang="en-US" dirty="0" smtClean="0"/>
              <a:t>utomate</a:t>
            </a:r>
            <a:r>
              <a:rPr lang="en-US" dirty="0"/>
              <a:t> </a:t>
            </a:r>
            <a:r>
              <a:rPr lang="en-US" dirty="0" smtClean="0"/>
              <a:t>UI tests too early </a:t>
            </a:r>
            <a:r>
              <a:rPr lang="en-US" dirty="0"/>
              <a:t>where the </a:t>
            </a:r>
            <a:r>
              <a:rPr lang="en-US" b="1" dirty="0"/>
              <a:t>designs </a:t>
            </a:r>
            <a:r>
              <a:rPr lang="en-US" b="1" dirty="0" smtClean="0"/>
              <a:t>is not stable</a:t>
            </a:r>
            <a:r>
              <a:rPr lang="en-US" b="1" dirty="0"/>
              <a:t/>
            </a:r>
            <a:br>
              <a:rPr lang="en-US" b="1"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379749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2740DE7F-55ED-45BC-892A-A6698E557231}"/>
              </a:ext>
            </a:extLst>
          </p:cNvPr>
          <p:cNvSpPr>
            <a:spLocks noGrp="1"/>
          </p:cNvSpPr>
          <p:nvPr>
            <p:ph type="pic" sz="quarter" idx="14"/>
          </p:nvPr>
        </p:nvSpPr>
        <p:spPr/>
      </p:sp>
      <p:sp>
        <p:nvSpPr>
          <p:cNvPr id="5" name="Content Placeholder 4">
            <a:extLst>
              <a:ext uri="{FF2B5EF4-FFF2-40B4-BE49-F238E27FC236}">
                <a16:creationId xmlns:a16="http://schemas.microsoft.com/office/drawing/2014/main" xmlns="" id="{81E5FBC3-BAB3-4B17-A549-48000CBE20D4}"/>
              </a:ext>
            </a:extLst>
          </p:cNvPr>
          <p:cNvSpPr>
            <a:spLocks noGrp="1"/>
          </p:cNvSpPr>
          <p:nvPr>
            <p:ph sz="quarter" idx="12"/>
          </p:nvPr>
        </p:nvSpPr>
        <p:spPr>
          <a:xfrm>
            <a:off x="7428630" y="746945"/>
            <a:ext cx="4496147" cy="3607496"/>
          </a:xfrm>
        </p:spPr>
        <p:txBody>
          <a:bodyPr>
            <a:normAutofit/>
          </a:bodyPr>
          <a:lstStyle/>
          <a:p>
            <a:endParaRPr lang="en-US" sz="2000" dirty="0" smtClean="0"/>
          </a:p>
          <a:p>
            <a:r>
              <a:rPr lang="en-US" sz="2000" dirty="0">
                <a:solidFill>
                  <a:srgbClr val="323232"/>
                </a:solidFill>
                <a:ea typeface="Arial"/>
                <a:cs typeface="Arial"/>
                <a:sym typeface="Arial"/>
              </a:rPr>
              <a:t>What is </a:t>
            </a:r>
            <a:r>
              <a:rPr lang="en-US" sz="2000" dirty="0" smtClean="0">
                <a:solidFill>
                  <a:srgbClr val="323232"/>
                </a:solidFill>
                <a:ea typeface="Arial"/>
                <a:cs typeface="Arial"/>
                <a:sym typeface="Arial"/>
              </a:rPr>
              <a:t>Test Automation</a:t>
            </a:r>
            <a:r>
              <a:rPr lang="en-US" sz="2000" dirty="0">
                <a:solidFill>
                  <a:srgbClr val="323232"/>
                </a:solidFill>
                <a:ea typeface="Arial"/>
                <a:cs typeface="Arial"/>
                <a:sym typeface="Arial"/>
              </a:rPr>
              <a:t>?</a:t>
            </a:r>
          </a:p>
          <a:p>
            <a:r>
              <a:rPr lang="en-US" sz="2000" dirty="0" smtClean="0">
                <a:solidFill>
                  <a:srgbClr val="323232"/>
                </a:solidFill>
                <a:ea typeface="Arial"/>
                <a:cs typeface="Arial"/>
                <a:sym typeface="Arial"/>
              </a:rPr>
              <a:t>Why do we need automation?</a:t>
            </a:r>
            <a:endParaRPr lang="en-US" sz="2000" dirty="0">
              <a:solidFill>
                <a:srgbClr val="323232"/>
              </a:solidFill>
              <a:ea typeface="Arial"/>
              <a:cs typeface="Arial"/>
              <a:sym typeface="Arial"/>
            </a:endParaRPr>
          </a:p>
          <a:p>
            <a:r>
              <a:rPr lang="en-US" sz="2000" dirty="0" smtClean="0">
                <a:solidFill>
                  <a:srgbClr val="323232"/>
                </a:solidFill>
                <a:ea typeface="Arial"/>
                <a:cs typeface="Arial"/>
                <a:sym typeface="Arial"/>
              </a:rPr>
              <a:t>Where can we apply automation test?</a:t>
            </a:r>
          </a:p>
          <a:p>
            <a:pPr lvl="0"/>
            <a:r>
              <a:rPr lang="en-US" sz="2000" dirty="0" smtClean="0">
                <a:solidFill>
                  <a:srgbClr val="323232"/>
                </a:solidFill>
                <a:ea typeface="Arial"/>
                <a:cs typeface="Arial"/>
                <a:sym typeface="Arial"/>
              </a:rPr>
              <a:t>Automation test </a:t>
            </a:r>
            <a:r>
              <a:rPr lang="en-US" sz="2000" dirty="0">
                <a:solidFill>
                  <a:srgbClr val="323232"/>
                </a:solidFill>
                <a:ea typeface="Arial"/>
                <a:cs typeface="Arial"/>
                <a:sym typeface="Arial"/>
              </a:rPr>
              <a:t>c</a:t>
            </a:r>
            <a:r>
              <a:rPr lang="en-US" sz="2000" dirty="0" smtClean="0">
                <a:solidFill>
                  <a:srgbClr val="323232"/>
                </a:solidFill>
                <a:ea typeface="Arial"/>
                <a:cs typeface="Arial"/>
                <a:sym typeface="Arial"/>
              </a:rPr>
              <a:t>hallenges</a:t>
            </a:r>
          </a:p>
          <a:p>
            <a:r>
              <a:rPr lang="en-US" sz="2000" dirty="0">
                <a:solidFill>
                  <a:srgbClr val="323232"/>
                </a:solidFill>
                <a:ea typeface="Arial"/>
                <a:cs typeface="Arial"/>
                <a:sym typeface="Arial"/>
              </a:rPr>
              <a:t>Continuous t</a:t>
            </a:r>
            <a:r>
              <a:rPr lang="en-US" sz="2000" dirty="0" smtClean="0">
                <a:solidFill>
                  <a:srgbClr val="323232"/>
                </a:solidFill>
                <a:ea typeface="Arial"/>
                <a:cs typeface="Arial"/>
                <a:sym typeface="Arial"/>
              </a:rPr>
              <a:t>esting</a:t>
            </a:r>
          </a:p>
          <a:p>
            <a:pPr lvl="0"/>
            <a:r>
              <a:rPr lang="en-US" sz="2000" dirty="0" smtClean="0">
                <a:sym typeface="Arial"/>
              </a:rPr>
              <a:t>Popular automation tools and frameworks</a:t>
            </a:r>
            <a:endParaRPr lang="en-US" sz="2000" dirty="0">
              <a:solidFill>
                <a:srgbClr val="323232"/>
              </a:solidFill>
              <a:ea typeface="Arial"/>
              <a:cs typeface="Arial"/>
              <a:sym typeface="Arial"/>
            </a:endParaRPr>
          </a:p>
          <a:p>
            <a:endParaRPr lang="en-US" sz="2000" dirty="0"/>
          </a:p>
        </p:txBody>
      </p:sp>
      <p:sp>
        <p:nvSpPr>
          <p:cNvPr id="6" name="Content Placeholder 5">
            <a:extLst>
              <a:ext uri="{FF2B5EF4-FFF2-40B4-BE49-F238E27FC236}">
                <a16:creationId xmlns:a16="http://schemas.microsoft.com/office/drawing/2014/main" xmlns="" id="{C25BD9FE-8D14-4673-9485-4677A619873C}"/>
              </a:ext>
            </a:extLst>
          </p:cNvPr>
          <p:cNvSpPr>
            <a:spLocks noGrp="1"/>
          </p:cNvSpPr>
          <p:nvPr>
            <p:ph sz="quarter" idx="13"/>
          </p:nvPr>
        </p:nvSpPr>
        <p:spPr/>
        <p:txBody>
          <a:bodyPr/>
          <a:lstStyle/>
          <a:p>
            <a:r>
              <a:rPr lang="en-US" dirty="0"/>
              <a:t>Table of Contents</a:t>
            </a:r>
          </a:p>
        </p:txBody>
      </p:sp>
    </p:spTree>
    <p:extLst>
      <p:ext uri="{BB962C8B-B14F-4D97-AF65-F5344CB8AC3E}">
        <p14:creationId xmlns:p14="http://schemas.microsoft.com/office/powerpoint/2010/main" val="3055756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a:xfrm>
            <a:off x="1515852" y="1376280"/>
            <a:ext cx="6120190" cy="2052637"/>
          </a:xfrm>
        </p:spPr>
        <p:txBody>
          <a:bodyPr>
            <a:normAutofit/>
          </a:bodyPr>
          <a:lstStyle/>
          <a:p>
            <a:r>
              <a:rPr lang="en-US" dirty="0" smtClean="0">
                <a:sym typeface="Arial"/>
              </a:rPr>
              <a:t>Automation test challenges</a:t>
            </a:r>
            <a:endParaRPr lang="en-US" dirty="0">
              <a:sym typeface="Arial"/>
            </a:endParaRPr>
          </a:p>
        </p:txBody>
      </p:sp>
    </p:spTree>
    <p:extLst>
      <p:ext uri="{BB962C8B-B14F-4D97-AF65-F5344CB8AC3E}">
        <p14:creationId xmlns:p14="http://schemas.microsoft.com/office/powerpoint/2010/main" val="57766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&amp; </a:t>
            </a:r>
            <a:r>
              <a:rPr lang="en-US" dirty="0"/>
              <a:t>Limitations of Automation Test</a:t>
            </a:r>
          </a:p>
        </p:txBody>
      </p:sp>
      <p:sp>
        <p:nvSpPr>
          <p:cNvPr id="3" name="Text Placeholder 2"/>
          <p:cNvSpPr>
            <a:spLocks noGrp="1"/>
          </p:cNvSpPr>
          <p:nvPr>
            <p:ph type="body" sz="quarter" idx="35"/>
          </p:nvPr>
        </p:nvSpPr>
        <p:spPr/>
        <p:txBody>
          <a:bodyPr>
            <a:normAutofit/>
          </a:bodyPr>
          <a:lstStyle/>
          <a:p>
            <a:r>
              <a:rPr lang="en-US" b="1" dirty="0" smtClean="0"/>
              <a:t>Additional </a:t>
            </a:r>
            <a:r>
              <a:rPr lang="en-US" b="1" dirty="0"/>
              <a:t>costs </a:t>
            </a:r>
            <a:r>
              <a:rPr lang="en-US" dirty="0"/>
              <a:t>are involved</a:t>
            </a:r>
          </a:p>
          <a:p>
            <a:r>
              <a:rPr lang="en-US" b="1" dirty="0" smtClean="0"/>
              <a:t>Initial </a:t>
            </a:r>
            <a:r>
              <a:rPr lang="en-US" b="1" dirty="0"/>
              <a:t>investment </a:t>
            </a:r>
            <a:r>
              <a:rPr lang="en-US" dirty="0"/>
              <a:t>to setup </a:t>
            </a:r>
            <a:r>
              <a:rPr lang="en-US" dirty="0" smtClean="0"/>
              <a:t>Test Automation Solution</a:t>
            </a:r>
            <a:endParaRPr lang="en-US" dirty="0"/>
          </a:p>
          <a:p>
            <a:r>
              <a:rPr lang="en-US" dirty="0" smtClean="0"/>
              <a:t>On-going </a:t>
            </a:r>
            <a:r>
              <a:rPr lang="en-US" b="1" dirty="0" smtClean="0"/>
              <a:t>maintenance</a:t>
            </a:r>
            <a:r>
              <a:rPr lang="en-US" dirty="0" smtClean="0"/>
              <a:t> effort </a:t>
            </a:r>
            <a:r>
              <a:rPr lang="en-US" dirty="0"/>
              <a:t>requirement</a:t>
            </a:r>
          </a:p>
          <a:p>
            <a:r>
              <a:rPr lang="en-US" dirty="0" smtClean="0"/>
              <a:t>Can </a:t>
            </a:r>
            <a:r>
              <a:rPr lang="en-US" b="1" dirty="0"/>
              <a:t>distract</a:t>
            </a:r>
            <a:r>
              <a:rPr lang="en-US" dirty="0"/>
              <a:t> from testing </a:t>
            </a:r>
            <a:r>
              <a:rPr lang="en-US" dirty="0" smtClean="0"/>
              <a:t>objectives</a:t>
            </a:r>
            <a:endParaRPr lang="en-US" dirty="0"/>
          </a:p>
          <a:p>
            <a:r>
              <a:rPr lang="en-US" b="1" dirty="0" smtClean="0"/>
              <a:t>Additional errors </a:t>
            </a:r>
            <a:r>
              <a:rPr lang="en-US" dirty="0" smtClean="0"/>
              <a:t>may be introduced by automation</a:t>
            </a:r>
          </a:p>
          <a:p>
            <a:endParaRPr lang="en-US" dirty="0"/>
          </a:p>
          <a:p>
            <a:r>
              <a:rPr lang="en-US" b="1" dirty="0"/>
              <a:t>Not all </a:t>
            </a:r>
            <a:r>
              <a:rPr lang="en-US" dirty="0"/>
              <a:t>manual tests can be automated</a:t>
            </a:r>
          </a:p>
          <a:p>
            <a:r>
              <a:rPr lang="en-US" dirty="0" smtClean="0"/>
              <a:t>The </a:t>
            </a:r>
            <a:r>
              <a:rPr lang="en-US" dirty="0"/>
              <a:t>automation can only check </a:t>
            </a:r>
            <a:r>
              <a:rPr lang="en-US" b="1" dirty="0"/>
              <a:t>machine-interpretable </a:t>
            </a:r>
            <a:r>
              <a:rPr lang="en-US" b="1" dirty="0" smtClean="0"/>
              <a:t>results</a:t>
            </a:r>
            <a:endParaRPr lang="en-US" b="1" dirty="0"/>
          </a:p>
        </p:txBody>
      </p:sp>
    </p:spTree>
    <p:extLst>
      <p:ext uri="{BB962C8B-B14F-4D97-AF65-F5344CB8AC3E}">
        <p14:creationId xmlns:p14="http://schemas.microsoft.com/office/powerpoint/2010/main" val="1536054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Test Challenges</a:t>
            </a:r>
            <a:endParaRPr lang="en-US" dirty="0"/>
          </a:p>
        </p:txBody>
      </p:sp>
      <p:pic>
        <p:nvPicPr>
          <p:cNvPr id="5" name="Picture 4"/>
          <p:cNvPicPr>
            <a:picLocks noChangeAspect="1"/>
          </p:cNvPicPr>
          <p:nvPr/>
        </p:nvPicPr>
        <p:blipFill>
          <a:blip r:embed="rId2"/>
          <a:stretch>
            <a:fillRect/>
          </a:stretch>
        </p:blipFill>
        <p:spPr>
          <a:xfrm>
            <a:off x="0" y="1873702"/>
            <a:ext cx="11790959" cy="4654098"/>
          </a:xfrm>
          <a:prstGeom prst="rect">
            <a:avLst/>
          </a:prstGeom>
        </p:spPr>
      </p:pic>
    </p:spTree>
    <p:extLst>
      <p:ext uri="{BB962C8B-B14F-4D97-AF65-F5344CB8AC3E}">
        <p14:creationId xmlns:p14="http://schemas.microsoft.com/office/powerpoint/2010/main" val="2655534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Mindset</a:t>
            </a:r>
            <a:endParaRPr lang="en-US" dirty="0"/>
          </a:p>
        </p:txBody>
      </p:sp>
      <p:sp>
        <p:nvSpPr>
          <p:cNvPr id="3" name="Text Placeholder 2"/>
          <p:cNvSpPr>
            <a:spLocks noGrp="1"/>
          </p:cNvSpPr>
          <p:nvPr>
            <p:ph type="body" sz="quarter" idx="35"/>
          </p:nvPr>
        </p:nvSpPr>
        <p:spPr/>
        <p:txBody>
          <a:bodyPr>
            <a:normAutofit lnSpcReduction="10000"/>
          </a:bodyPr>
          <a:lstStyle/>
          <a:p>
            <a:r>
              <a:rPr lang="en-US" b="1" dirty="0"/>
              <a:t>Testers</a:t>
            </a:r>
            <a:r>
              <a:rPr lang="en-US" dirty="0"/>
              <a:t> should start getting closer to developers, partly to better understand what they are doing, partly to help them with refining and improving their testing skills. </a:t>
            </a:r>
            <a:endParaRPr lang="en-US" dirty="0" smtClean="0"/>
          </a:p>
          <a:p>
            <a:r>
              <a:rPr lang="en-US" b="1" dirty="0" smtClean="0"/>
              <a:t>Developers</a:t>
            </a:r>
            <a:r>
              <a:rPr lang="en-US" dirty="0"/>
              <a:t> should become even more aware of the importance of testing and start looking beyond plain happy-flow testing in their unit and integration </a:t>
            </a:r>
            <a:r>
              <a:rPr lang="en-US" dirty="0" smtClean="0"/>
              <a:t>tests</a:t>
            </a:r>
          </a:p>
          <a:p>
            <a:r>
              <a:rPr lang="en-US" dirty="0" smtClean="0"/>
              <a:t>Automation test is a </a:t>
            </a:r>
            <a:r>
              <a:rPr lang="en-US" b="1" dirty="0" smtClean="0"/>
              <a:t>not completely replacement </a:t>
            </a:r>
            <a:r>
              <a:rPr lang="en-US" dirty="0" smtClean="0"/>
              <a:t>for Manual testing</a:t>
            </a:r>
          </a:p>
          <a:p>
            <a:r>
              <a:rPr lang="en-US" dirty="0" smtClean="0"/>
              <a:t>Treat Automation project as </a:t>
            </a:r>
            <a:r>
              <a:rPr lang="en-US" b="1" dirty="0" smtClean="0"/>
              <a:t>another Software Development Project</a:t>
            </a:r>
          </a:p>
          <a:p>
            <a:endParaRPr lang="en-US" i="1" dirty="0"/>
          </a:p>
          <a:p>
            <a:endParaRPr lang="en-US" i="1" dirty="0"/>
          </a:p>
        </p:txBody>
      </p:sp>
    </p:spTree>
    <p:extLst>
      <p:ext uri="{BB962C8B-B14F-4D97-AF65-F5344CB8AC3E}">
        <p14:creationId xmlns:p14="http://schemas.microsoft.com/office/powerpoint/2010/main" val="338042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p:txBody>
          <a:bodyPr/>
          <a:lstStyle/>
          <a:p>
            <a:pPr algn="ctr"/>
            <a:r>
              <a:rPr lang="en-US" dirty="0" smtClean="0"/>
              <a:t>Continuous Testing</a:t>
            </a:r>
            <a:endParaRPr lang="en-US" dirty="0"/>
          </a:p>
        </p:txBody>
      </p:sp>
      <p:sp>
        <p:nvSpPr>
          <p:cNvPr id="5" name="Content Placeholder 4">
            <a:extLst>
              <a:ext uri="{FF2B5EF4-FFF2-40B4-BE49-F238E27FC236}">
                <a16:creationId xmlns:a16="http://schemas.microsoft.com/office/drawing/2014/main" xmlns="" id="{81E5FBC3-BAB3-4B17-A549-48000CBE20D4}"/>
              </a:ext>
            </a:extLst>
          </p:cNvPr>
          <p:cNvSpPr>
            <a:spLocks noGrp="1"/>
          </p:cNvSpPr>
          <p:nvPr>
            <p:ph sz="quarter" idx="4294967295"/>
          </p:nvPr>
        </p:nvSpPr>
        <p:spPr>
          <a:xfrm>
            <a:off x="7428631" y="746945"/>
            <a:ext cx="4204208" cy="3607496"/>
          </a:xfrm>
          <a:prstGeom prst="rect">
            <a:avLst/>
          </a:prstGeom>
        </p:spPr>
        <p:txBody>
          <a:bodyPr>
            <a:normAutofit/>
          </a:bodyPr>
          <a:lstStyle/>
          <a:p>
            <a:endParaRPr lang="en-US" sz="2000" dirty="0" smtClean="0"/>
          </a:p>
          <a:p>
            <a:endParaRPr lang="en-US" dirty="0"/>
          </a:p>
        </p:txBody>
      </p:sp>
    </p:spTree>
    <p:extLst>
      <p:ext uri="{BB962C8B-B14F-4D97-AF65-F5344CB8AC3E}">
        <p14:creationId xmlns:p14="http://schemas.microsoft.com/office/powerpoint/2010/main" val="3297039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Testing vs Automation Testing</a:t>
            </a:r>
            <a:endParaRPr lang="en-US" dirty="0"/>
          </a:p>
        </p:txBody>
      </p:sp>
      <p:sp>
        <p:nvSpPr>
          <p:cNvPr id="3" name="Text Placeholder 2"/>
          <p:cNvSpPr>
            <a:spLocks noGrp="1"/>
          </p:cNvSpPr>
          <p:nvPr>
            <p:ph type="body" sz="quarter" idx="35"/>
          </p:nvPr>
        </p:nvSpPr>
        <p:spPr/>
        <p:txBody>
          <a:bodyPr/>
          <a:lstStyle/>
          <a:p>
            <a:r>
              <a:rPr lang="en-US" dirty="0">
                <a:hlinkClick r:id="rId3"/>
              </a:rPr>
              <a:t>Continuous testing</a:t>
            </a:r>
            <a:r>
              <a:rPr lang="en-US" dirty="0"/>
              <a:t> is an evolution of test automation. It leverages automated tests to ensure that testing happens continuously</a:t>
            </a:r>
            <a:r>
              <a:rPr lang="en-US" dirty="0" smtClean="0"/>
              <a:t>.</a:t>
            </a:r>
            <a:endParaRPr lang="en-US" dirty="0"/>
          </a:p>
          <a:p>
            <a:pPr lvl="1"/>
            <a:r>
              <a:rPr lang="en-US" sz="2800" dirty="0"/>
              <a:t>Faster </a:t>
            </a:r>
            <a:r>
              <a:rPr lang="en-US" sz="2800" dirty="0" smtClean="0"/>
              <a:t>feedback for each build</a:t>
            </a:r>
            <a:endParaRPr lang="en-US" sz="2800" dirty="0"/>
          </a:p>
          <a:p>
            <a:pPr lvl="1"/>
            <a:r>
              <a:rPr lang="en-US" sz="2800" dirty="0"/>
              <a:t>Quick release turnaround</a:t>
            </a:r>
          </a:p>
          <a:p>
            <a:pPr marL="0" indent="0">
              <a:buNone/>
            </a:pPr>
            <a:endParaRPr lang="en-US" dirty="0"/>
          </a:p>
        </p:txBody>
      </p:sp>
      <p:pic>
        <p:nvPicPr>
          <p:cNvPr id="4" name="Picture 3"/>
          <p:cNvPicPr>
            <a:picLocks noChangeAspect="1"/>
          </p:cNvPicPr>
          <p:nvPr/>
        </p:nvPicPr>
        <p:blipFill>
          <a:blip r:embed="rId4"/>
          <a:stretch>
            <a:fillRect/>
          </a:stretch>
        </p:blipFill>
        <p:spPr>
          <a:xfrm>
            <a:off x="7237140" y="2564479"/>
            <a:ext cx="3891777" cy="3666955"/>
          </a:xfrm>
          <a:prstGeom prst="rect">
            <a:avLst/>
          </a:prstGeom>
        </p:spPr>
      </p:pic>
    </p:spTree>
    <p:extLst>
      <p:ext uri="{BB962C8B-B14F-4D97-AF65-F5344CB8AC3E}">
        <p14:creationId xmlns:p14="http://schemas.microsoft.com/office/powerpoint/2010/main" val="30341898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pic>
        <p:nvPicPr>
          <p:cNvPr id="4" name="Picture 3"/>
          <p:cNvPicPr>
            <a:picLocks noChangeAspect="1"/>
          </p:cNvPicPr>
          <p:nvPr/>
        </p:nvPicPr>
        <p:blipFill>
          <a:blip r:embed="rId2"/>
          <a:stretch>
            <a:fillRect/>
          </a:stretch>
        </p:blipFill>
        <p:spPr>
          <a:xfrm>
            <a:off x="838200" y="1170571"/>
            <a:ext cx="10052145" cy="4905377"/>
          </a:xfrm>
          <a:prstGeom prst="rect">
            <a:avLst/>
          </a:prstGeom>
        </p:spPr>
      </p:pic>
    </p:spTree>
    <p:extLst>
      <p:ext uri="{BB962C8B-B14F-4D97-AF65-F5344CB8AC3E}">
        <p14:creationId xmlns:p14="http://schemas.microsoft.com/office/powerpoint/2010/main" val="2841798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pic>
        <p:nvPicPr>
          <p:cNvPr id="3" name="Picture 2"/>
          <p:cNvPicPr>
            <a:picLocks noChangeAspect="1"/>
          </p:cNvPicPr>
          <p:nvPr/>
        </p:nvPicPr>
        <p:blipFill>
          <a:blip r:embed="rId3"/>
          <a:stretch>
            <a:fillRect/>
          </a:stretch>
        </p:blipFill>
        <p:spPr>
          <a:xfrm>
            <a:off x="0" y="1234735"/>
            <a:ext cx="12192000" cy="1818326"/>
          </a:xfrm>
          <a:prstGeom prst="rect">
            <a:avLst/>
          </a:prstGeom>
        </p:spPr>
      </p:pic>
      <p:pic>
        <p:nvPicPr>
          <p:cNvPr id="5" name="Picture 4"/>
          <p:cNvPicPr>
            <a:picLocks noChangeAspect="1"/>
          </p:cNvPicPr>
          <p:nvPr/>
        </p:nvPicPr>
        <p:blipFill>
          <a:blip r:embed="rId4"/>
          <a:stretch>
            <a:fillRect/>
          </a:stretch>
        </p:blipFill>
        <p:spPr>
          <a:xfrm>
            <a:off x="86498" y="3847229"/>
            <a:ext cx="12192000" cy="1140624"/>
          </a:xfrm>
          <a:prstGeom prst="rect">
            <a:avLst/>
          </a:prstGeom>
        </p:spPr>
      </p:pic>
    </p:spTree>
    <p:extLst>
      <p:ext uri="{BB962C8B-B14F-4D97-AF65-F5344CB8AC3E}">
        <p14:creationId xmlns:p14="http://schemas.microsoft.com/office/powerpoint/2010/main" val="15541751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 Left Testing</a:t>
            </a:r>
            <a:endParaRPr lang="en-US" dirty="0"/>
          </a:p>
        </p:txBody>
      </p:sp>
      <p:pic>
        <p:nvPicPr>
          <p:cNvPr id="5" name="Picture 4"/>
          <p:cNvPicPr>
            <a:picLocks noChangeAspect="1"/>
          </p:cNvPicPr>
          <p:nvPr/>
        </p:nvPicPr>
        <p:blipFill>
          <a:blip r:embed="rId3"/>
          <a:stretch>
            <a:fillRect/>
          </a:stretch>
        </p:blipFill>
        <p:spPr>
          <a:xfrm>
            <a:off x="6802567" y="3579543"/>
            <a:ext cx="4830013" cy="2726274"/>
          </a:xfrm>
          <a:prstGeom prst="rect">
            <a:avLst/>
          </a:prstGeom>
        </p:spPr>
      </p:pic>
      <p:sp>
        <p:nvSpPr>
          <p:cNvPr id="3" name="Text Placeholder 2"/>
          <p:cNvSpPr>
            <a:spLocks noGrp="1"/>
          </p:cNvSpPr>
          <p:nvPr>
            <p:ph type="body" sz="quarter" idx="35"/>
          </p:nvPr>
        </p:nvSpPr>
        <p:spPr/>
        <p:txBody>
          <a:bodyPr>
            <a:normAutofit/>
          </a:bodyPr>
          <a:lstStyle/>
          <a:p>
            <a:pPr marL="0" indent="0">
              <a:buNone/>
            </a:pPr>
            <a:r>
              <a:rPr lang="en-US" dirty="0" smtClean="0"/>
              <a:t>“</a:t>
            </a:r>
            <a:r>
              <a:rPr lang="en-US" b="1" dirty="0"/>
              <a:t>Shift-left </a:t>
            </a:r>
            <a:r>
              <a:rPr lang="en-US" b="1" dirty="0" smtClean="0"/>
              <a:t>testing</a:t>
            </a:r>
            <a:r>
              <a:rPr lang="en-US" dirty="0" smtClean="0"/>
              <a:t> </a:t>
            </a:r>
            <a:r>
              <a:rPr lang="en-US" dirty="0"/>
              <a:t>is an approach </a:t>
            </a:r>
            <a:r>
              <a:rPr lang="en-US" dirty="0" smtClean="0"/>
              <a:t>to software testing and system testing </a:t>
            </a:r>
            <a:r>
              <a:rPr lang="en-US" dirty="0"/>
              <a:t>in which testing is performed </a:t>
            </a:r>
            <a:r>
              <a:rPr lang="en-US" b="1" dirty="0"/>
              <a:t>earlier</a:t>
            </a:r>
            <a:r>
              <a:rPr lang="en-US" dirty="0"/>
              <a:t> in </a:t>
            </a:r>
            <a:r>
              <a:rPr lang="en-US" dirty="0" smtClean="0"/>
              <a:t>the </a:t>
            </a:r>
            <a:r>
              <a:rPr lang="en-US" b="1" dirty="0" smtClean="0"/>
              <a:t>lifecycle</a:t>
            </a:r>
            <a:r>
              <a:rPr lang="en-US" dirty="0" smtClean="0"/>
              <a:t> (i.e</a:t>
            </a:r>
            <a:r>
              <a:rPr lang="en-US" dirty="0"/>
              <a:t>. moved left on the project timeline</a:t>
            </a:r>
            <a:r>
              <a:rPr lang="en-US" dirty="0" smtClean="0"/>
              <a:t>)” _Wikipedia_</a:t>
            </a:r>
          </a:p>
          <a:p>
            <a:pPr marL="0" indent="0">
              <a:buNone/>
            </a:pPr>
            <a:endParaRPr lang="en-US" dirty="0"/>
          </a:p>
          <a:p>
            <a:pPr marL="0" indent="0">
              <a:buNone/>
            </a:pPr>
            <a:endParaRPr lang="en-US" dirty="0"/>
          </a:p>
          <a:p>
            <a:r>
              <a:rPr lang="en-US" dirty="0" smtClean="0"/>
              <a:t>Involve Testers to early phases</a:t>
            </a:r>
          </a:p>
          <a:p>
            <a:r>
              <a:rPr lang="en-US" dirty="0" smtClean="0"/>
              <a:t>Coding </a:t>
            </a:r>
            <a:r>
              <a:rPr lang="en-US" dirty="0"/>
              <a:t>Standards</a:t>
            </a:r>
          </a:p>
          <a:p>
            <a:r>
              <a:rPr lang="en-US" b="1" dirty="0"/>
              <a:t>Embrace Test Automation</a:t>
            </a:r>
          </a:p>
          <a:p>
            <a:endParaRPr lang="en-US" dirty="0" smtClean="0"/>
          </a:p>
          <a:p>
            <a:endParaRPr lang="en-US" dirty="0"/>
          </a:p>
        </p:txBody>
      </p:sp>
    </p:spTree>
    <p:extLst>
      <p:ext uri="{BB962C8B-B14F-4D97-AF65-F5344CB8AC3E}">
        <p14:creationId xmlns:p14="http://schemas.microsoft.com/office/powerpoint/2010/main" val="862049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 Right Testing</a:t>
            </a:r>
            <a:endParaRPr lang="en-US" dirty="0"/>
          </a:p>
        </p:txBody>
      </p:sp>
      <p:pic>
        <p:nvPicPr>
          <p:cNvPr id="5" name="Picture 4"/>
          <p:cNvPicPr>
            <a:picLocks noChangeAspect="1"/>
          </p:cNvPicPr>
          <p:nvPr/>
        </p:nvPicPr>
        <p:blipFill>
          <a:blip r:embed="rId3"/>
          <a:stretch>
            <a:fillRect/>
          </a:stretch>
        </p:blipFill>
        <p:spPr>
          <a:xfrm>
            <a:off x="6289611" y="3356517"/>
            <a:ext cx="5499576" cy="3104205"/>
          </a:xfrm>
          <a:prstGeom prst="rect">
            <a:avLst/>
          </a:prstGeom>
        </p:spPr>
      </p:pic>
      <p:sp>
        <p:nvSpPr>
          <p:cNvPr id="3" name="Text Placeholder 2"/>
          <p:cNvSpPr>
            <a:spLocks noGrp="1"/>
          </p:cNvSpPr>
          <p:nvPr>
            <p:ph type="body" sz="quarter" idx="35"/>
          </p:nvPr>
        </p:nvSpPr>
        <p:spPr/>
        <p:txBody>
          <a:bodyPr>
            <a:normAutofit fontScale="92500" lnSpcReduction="10000"/>
          </a:bodyPr>
          <a:lstStyle/>
          <a:p>
            <a:r>
              <a:rPr lang="en-US" dirty="0"/>
              <a:t>Aka </a:t>
            </a:r>
            <a:r>
              <a:rPr lang="en-US" dirty="0" smtClean="0"/>
              <a:t>“</a:t>
            </a:r>
            <a:r>
              <a:rPr lang="en-US" b="1" dirty="0" smtClean="0"/>
              <a:t>Testing </a:t>
            </a:r>
            <a:r>
              <a:rPr lang="en-US" b="1" dirty="0"/>
              <a:t>in P</a:t>
            </a:r>
            <a:r>
              <a:rPr lang="en-US" b="1" dirty="0" smtClean="0"/>
              <a:t>roduction</a:t>
            </a:r>
            <a:r>
              <a:rPr lang="en-US" dirty="0" smtClean="0"/>
              <a:t>”</a:t>
            </a:r>
          </a:p>
          <a:p>
            <a:r>
              <a:rPr lang="en-US" dirty="0" smtClean="0"/>
              <a:t>“</a:t>
            </a:r>
            <a:r>
              <a:rPr lang="en-US" b="1" dirty="0"/>
              <a:t>There's no place like </a:t>
            </a:r>
            <a:r>
              <a:rPr lang="en-US" b="1" dirty="0" smtClean="0"/>
              <a:t>production</a:t>
            </a:r>
            <a:r>
              <a:rPr lang="en-US" dirty="0" smtClean="0"/>
              <a:t>”</a:t>
            </a:r>
          </a:p>
          <a:p>
            <a:r>
              <a:rPr lang="en-US" b="1" dirty="0"/>
              <a:t>uncover</a:t>
            </a:r>
            <a:r>
              <a:rPr lang="en-US" dirty="0"/>
              <a:t> </a:t>
            </a:r>
            <a:r>
              <a:rPr lang="en-US" dirty="0" smtClean="0"/>
              <a:t>unexpected </a:t>
            </a:r>
            <a:r>
              <a:rPr lang="en-US" dirty="0"/>
              <a:t>scenarios that </a:t>
            </a:r>
            <a:r>
              <a:rPr lang="en-US" b="1" dirty="0"/>
              <a:t>may</a:t>
            </a:r>
            <a:r>
              <a:rPr lang="en-US" dirty="0"/>
              <a:t> </a:t>
            </a:r>
            <a:r>
              <a:rPr lang="en-US" b="1" dirty="0"/>
              <a:t>not</a:t>
            </a:r>
            <a:r>
              <a:rPr lang="en-US" dirty="0"/>
              <a:t> have been </a:t>
            </a:r>
            <a:r>
              <a:rPr lang="en-US" b="1" dirty="0"/>
              <a:t>detected</a:t>
            </a:r>
            <a:r>
              <a:rPr lang="en-US" dirty="0"/>
              <a:t> within the </a:t>
            </a:r>
            <a:r>
              <a:rPr lang="en-US" b="1" dirty="0"/>
              <a:t>development environment</a:t>
            </a:r>
            <a:r>
              <a:rPr lang="en-US" dirty="0" smtClean="0"/>
              <a:t>.</a:t>
            </a:r>
          </a:p>
          <a:p>
            <a:endParaRPr lang="en-US" dirty="0"/>
          </a:p>
          <a:p>
            <a:pPr>
              <a:buFont typeface="Wingdings" panose="05000000000000000000" pitchFamily="2" charset="2"/>
              <a:buChar char="ü"/>
            </a:pPr>
            <a:r>
              <a:rPr lang="en-US" dirty="0"/>
              <a:t>Chaos </a:t>
            </a:r>
            <a:r>
              <a:rPr lang="en-US" dirty="0" smtClean="0"/>
              <a:t>engineering</a:t>
            </a:r>
          </a:p>
          <a:p>
            <a:pPr>
              <a:buFont typeface="Wingdings" panose="05000000000000000000" pitchFamily="2" charset="2"/>
              <a:buChar char="ü"/>
            </a:pPr>
            <a:r>
              <a:rPr lang="en-US" dirty="0"/>
              <a:t>A/B </a:t>
            </a:r>
            <a:r>
              <a:rPr lang="en-US" dirty="0" smtClean="0"/>
              <a:t>testing</a:t>
            </a:r>
          </a:p>
          <a:p>
            <a:pPr>
              <a:buFont typeface="Wingdings" panose="05000000000000000000" pitchFamily="2" charset="2"/>
              <a:buChar char="ü"/>
            </a:pPr>
            <a:r>
              <a:rPr lang="en-US" dirty="0"/>
              <a:t>Canary </a:t>
            </a:r>
            <a:r>
              <a:rPr lang="en-US" dirty="0" smtClean="0"/>
              <a:t>releases</a:t>
            </a:r>
          </a:p>
          <a:p>
            <a:pPr>
              <a:buFont typeface="Wingdings" panose="05000000000000000000" pitchFamily="2" charset="2"/>
              <a:buChar char="ü"/>
            </a:pPr>
            <a:r>
              <a:rPr lang="en-US" dirty="0"/>
              <a:t>Synthetic </a:t>
            </a:r>
            <a:r>
              <a:rPr lang="en-US" dirty="0" smtClean="0"/>
              <a:t>monitoring</a:t>
            </a:r>
          </a:p>
          <a:p>
            <a:pPr>
              <a:buFont typeface="Wingdings" panose="05000000000000000000" pitchFamily="2" charset="2"/>
              <a:buChar char="ü"/>
            </a:pPr>
            <a:r>
              <a:rPr lang="en-US" dirty="0"/>
              <a:t>CX testing and analytics</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2756265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a:xfrm>
            <a:off x="1515852" y="1376280"/>
            <a:ext cx="6120190" cy="2052637"/>
          </a:xfrm>
        </p:spPr>
        <p:txBody>
          <a:bodyPr/>
          <a:lstStyle/>
          <a:p>
            <a:r>
              <a:rPr lang="en-US" dirty="0" smtClean="0"/>
              <a:t>What is Test Automation</a:t>
            </a:r>
            <a:endParaRPr lang="en-US" dirty="0"/>
          </a:p>
        </p:txBody>
      </p:sp>
    </p:spTree>
    <p:extLst>
      <p:ext uri="{BB962C8B-B14F-4D97-AF65-F5344CB8AC3E}">
        <p14:creationId xmlns:p14="http://schemas.microsoft.com/office/powerpoint/2010/main" val="15633663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p:txBody>
          <a:bodyPr/>
          <a:lstStyle/>
          <a:p>
            <a:r>
              <a:rPr lang="en-US" dirty="0"/>
              <a:t>Popular automation tools and frameworks</a:t>
            </a:r>
          </a:p>
        </p:txBody>
      </p:sp>
      <p:sp>
        <p:nvSpPr>
          <p:cNvPr id="5" name="Content Placeholder 4">
            <a:extLst>
              <a:ext uri="{FF2B5EF4-FFF2-40B4-BE49-F238E27FC236}">
                <a16:creationId xmlns:a16="http://schemas.microsoft.com/office/drawing/2014/main" xmlns="" id="{81E5FBC3-BAB3-4B17-A549-48000CBE20D4}"/>
              </a:ext>
            </a:extLst>
          </p:cNvPr>
          <p:cNvSpPr>
            <a:spLocks noGrp="1"/>
          </p:cNvSpPr>
          <p:nvPr>
            <p:ph sz="quarter" idx="4294967295"/>
          </p:nvPr>
        </p:nvSpPr>
        <p:spPr>
          <a:xfrm>
            <a:off x="7428631" y="746945"/>
            <a:ext cx="4204208" cy="3607496"/>
          </a:xfrm>
          <a:prstGeom prst="rect">
            <a:avLst/>
          </a:prstGeom>
        </p:spPr>
        <p:txBody>
          <a:bodyPr>
            <a:normAutofit/>
          </a:bodyPr>
          <a:lstStyle/>
          <a:p>
            <a:endParaRPr lang="en-US" sz="2000" dirty="0" smtClean="0"/>
          </a:p>
          <a:p>
            <a:endParaRPr lang="en-US" dirty="0"/>
          </a:p>
        </p:txBody>
      </p:sp>
    </p:spTree>
    <p:extLst>
      <p:ext uri="{BB962C8B-B14F-4D97-AF65-F5344CB8AC3E}">
        <p14:creationId xmlns:p14="http://schemas.microsoft.com/office/powerpoint/2010/main" val="1896090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4096" y="409074"/>
            <a:ext cx="10539214" cy="5285121"/>
          </a:xfrm>
          <a:prstGeom prst="rect">
            <a:avLst/>
          </a:prstGeom>
        </p:spPr>
      </p:pic>
    </p:spTree>
    <p:extLst>
      <p:ext uri="{BB962C8B-B14F-4D97-AF65-F5344CB8AC3E}">
        <p14:creationId xmlns:p14="http://schemas.microsoft.com/office/powerpoint/2010/main" val="4147679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9713" y="320449"/>
            <a:ext cx="9943776" cy="6044256"/>
          </a:xfrm>
          <a:prstGeom prst="rect">
            <a:avLst/>
          </a:prstGeom>
        </p:spPr>
      </p:pic>
    </p:spTree>
    <p:extLst>
      <p:ext uri="{BB962C8B-B14F-4D97-AF65-F5344CB8AC3E}">
        <p14:creationId xmlns:p14="http://schemas.microsoft.com/office/powerpoint/2010/main" val="2860468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Automation Testing Tools</a:t>
            </a:r>
            <a:endParaRPr lang="en-US" dirty="0"/>
          </a:p>
        </p:txBody>
      </p:sp>
      <p:pic>
        <p:nvPicPr>
          <p:cNvPr id="4" name="Picture 3"/>
          <p:cNvPicPr>
            <a:picLocks noChangeAspect="1"/>
          </p:cNvPicPr>
          <p:nvPr/>
        </p:nvPicPr>
        <p:blipFill>
          <a:blip r:embed="rId2"/>
          <a:stretch>
            <a:fillRect/>
          </a:stretch>
        </p:blipFill>
        <p:spPr>
          <a:xfrm>
            <a:off x="1016000" y="1172929"/>
            <a:ext cx="9893300" cy="5414623"/>
          </a:xfrm>
          <a:prstGeom prst="rect">
            <a:avLst/>
          </a:prstGeom>
        </p:spPr>
      </p:pic>
    </p:spTree>
    <p:extLst>
      <p:ext uri="{BB962C8B-B14F-4D97-AF65-F5344CB8AC3E}">
        <p14:creationId xmlns:p14="http://schemas.microsoft.com/office/powerpoint/2010/main" val="4216183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55699" y="304801"/>
            <a:ext cx="8521701" cy="5626099"/>
          </a:xfrm>
          <a:prstGeom prst="rect">
            <a:avLst/>
          </a:prstGeom>
        </p:spPr>
      </p:pic>
      <p:sp>
        <p:nvSpPr>
          <p:cNvPr id="8" name="TextBox 7"/>
          <p:cNvSpPr txBox="1"/>
          <p:nvPr/>
        </p:nvSpPr>
        <p:spPr>
          <a:xfrm>
            <a:off x="323385" y="6043962"/>
            <a:ext cx="10448693" cy="369332"/>
          </a:xfrm>
          <a:prstGeom prst="rect">
            <a:avLst/>
          </a:prstGeom>
          <a:noFill/>
        </p:spPr>
        <p:txBody>
          <a:bodyPr wrap="square" rtlCol="0">
            <a:spAutoFit/>
          </a:bodyPr>
          <a:lstStyle/>
          <a:p>
            <a:r>
              <a:rPr lang="en-US" dirty="0"/>
              <a:t>The 2021 State of Test Automation | Perfecto by Perforce</a:t>
            </a:r>
          </a:p>
        </p:txBody>
      </p:sp>
    </p:spTree>
    <p:extLst>
      <p:ext uri="{BB962C8B-B14F-4D97-AF65-F5344CB8AC3E}">
        <p14:creationId xmlns:p14="http://schemas.microsoft.com/office/powerpoint/2010/main" val="309210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38802" y="1413643"/>
            <a:ext cx="4753198" cy="1527257"/>
          </a:xfrm>
          <a:prstGeom prst="rect">
            <a:avLst/>
          </a:prstGeom>
        </p:spPr>
      </p:pic>
      <p:pic>
        <p:nvPicPr>
          <p:cNvPr id="3" name="Picture 2"/>
          <p:cNvPicPr>
            <a:picLocks noChangeAspect="1"/>
          </p:cNvPicPr>
          <p:nvPr/>
        </p:nvPicPr>
        <p:blipFill>
          <a:blip r:embed="rId4"/>
          <a:stretch>
            <a:fillRect/>
          </a:stretch>
        </p:blipFill>
        <p:spPr>
          <a:xfrm>
            <a:off x="114980" y="1522670"/>
            <a:ext cx="3043635" cy="1292058"/>
          </a:xfrm>
          <a:prstGeom prst="rect">
            <a:avLst/>
          </a:prstGeom>
        </p:spPr>
      </p:pic>
      <p:pic>
        <p:nvPicPr>
          <p:cNvPr id="4" name="Picture 3"/>
          <p:cNvPicPr>
            <a:picLocks noChangeAspect="1"/>
          </p:cNvPicPr>
          <p:nvPr/>
        </p:nvPicPr>
        <p:blipFill>
          <a:blip r:embed="rId5"/>
          <a:stretch>
            <a:fillRect/>
          </a:stretch>
        </p:blipFill>
        <p:spPr>
          <a:xfrm>
            <a:off x="163237" y="3651182"/>
            <a:ext cx="2741839" cy="1524000"/>
          </a:xfrm>
          <a:prstGeom prst="rect">
            <a:avLst/>
          </a:prstGeom>
        </p:spPr>
      </p:pic>
      <p:pic>
        <p:nvPicPr>
          <p:cNvPr id="7" name="Picture 6"/>
          <p:cNvPicPr>
            <a:picLocks noChangeAspect="1"/>
          </p:cNvPicPr>
          <p:nvPr/>
        </p:nvPicPr>
        <p:blipFill>
          <a:blip r:embed="rId6"/>
          <a:stretch>
            <a:fillRect/>
          </a:stretch>
        </p:blipFill>
        <p:spPr>
          <a:xfrm>
            <a:off x="3236455" y="5001986"/>
            <a:ext cx="4788535" cy="1557111"/>
          </a:xfrm>
          <a:prstGeom prst="rect">
            <a:avLst/>
          </a:prstGeom>
        </p:spPr>
      </p:pic>
      <p:pic>
        <p:nvPicPr>
          <p:cNvPr id="13" name="Picture 12"/>
          <p:cNvPicPr>
            <a:picLocks noChangeAspect="1"/>
          </p:cNvPicPr>
          <p:nvPr/>
        </p:nvPicPr>
        <p:blipFill>
          <a:blip r:embed="rId7"/>
          <a:stretch>
            <a:fillRect/>
          </a:stretch>
        </p:blipFill>
        <p:spPr>
          <a:xfrm>
            <a:off x="8023284" y="3813107"/>
            <a:ext cx="4295716" cy="1772160"/>
          </a:xfrm>
          <a:prstGeom prst="rect">
            <a:avLst/>
          </a:prstGeom>
        </p:spPr>
      </p:pic>
      <p:pic>
        <p:nvPicPr>
          <p:cNvPr id="5" name="Picture 4"/>
          <p:cNvPicPr>
            <a:picLocks noChangeAspect="1"/>
          </p:cNvPicPr>
          <p:nvPr/>
        </p:nvPicPr>
        <p:blipFill>
          <a:blip r:embed="rId8"/>
          <a:stretch>
            <a:fillRect/>
          </a:stretch>
        </p:blipFill>
        <p:spPr>
          <a:xfrm>
            <a:off x="3715164" y="1604080"/>
            <a:ext cx="3831118" cy="1134760"/>
          </a:xfrm>
          <a:prstGeom prst="rect">
            <a:avLst/>
          </a:prstGeom>
        </p:spPr>
      </p:pic>
      <p:sp>
        <p:nvSpPr>
          <p:cNvPr id="9" name="Title 1"/>
          <p:cNvSpPr>
            <a:spLocks noGrp="1"/>
          </p:cNvSpPr>
          <p:nvPr>
            <p:ph type="title"/>
          </p:nvPr>
        </p:nvSpPr>
        <p:spPr>
          <a:xfrm>
            <a:off x="838200" y="405446"/>
            <a:ext cx="10515600" cy="538696"/>
          </a:xfrm>
        </p:spPr>
        <p:txBody>
          <a:bodyPr/>
          <a:lstStyle/>
          <a:p>
            <a:r>
              <a:rPr lang="en-US" dirty="0" smtClean="0"/>
              <a:t>Common Automation Testing Frameworks</a:t>
            </a:r>
            <a:endParaRPr lang="en-US" dirty="0"/>
          </a:p>
        </p:txBody>
      </p:sp>
      <p:pic>
        <p:nvPicPr>
          <p:cNvPr id="6" name="Picture 5"/>
          <p:cNvPicPr>
            <a:picLocks noChangeAspect="1"/>
          </p:cNvPicPr>
          <p:nvPr/>
        </p:nvPicPr>
        <p:blipFill>
          <a:blip r:embed="rId9"/>
          <a:stretch>
            <a:fillRect/>
          </a:stretch>
        </p:blipFill>
        <p:spPr>
          <a:xfrm>
            <a:off x="3907777" y="3213032"/>
            <a:ext cx="3895725" cy="1200150"/>
          </a:xfrm>
          <a:prstGeom prst="rect">
            <a:avLst/>
          </a:prstGeom>
        </p:spPr>
      </p:pic>
    </p:spTree>
    <p:extLst>
      <p:ext uri="{BB962C8B-B14F-4D97-AF65-F5344CB8AC3E}">
        <p14:creationId xmlns:p14="http://schemas.microsoft.com/office/powerpoint/2010/main" val="24924015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Cucumber-JVM framework</a:t>
            </a:r>
            <a:endParaRPr lang="en-US" dirty="0"/>
          </a:p>
        </p:txBody>
      </p:sp>
      <p:pic>
        <p:nvPicPr>
          <p:cNvPr id="4" name="Picture 3"/>
          <p:cNvPicPr>
            <a:picLocks noChangeAspect="1"/>
          </p:cNvPicPr>
          <p:nvPr/>
        </p:nvPicPr>
        <p:blipFill>
          <a:blip r:embed="rId2"/>
          <a:stretch>
            <a:fillRect/>
          </a:stretch>
        </p:blipFill>
        <p:spPr>
          <a:xfrm>
            <a:off x="711200" y="1682750"/>
            <a:ext cx="10545408" cy="4019550"/>
          </a:xfrm>
          <a:prstGeom prst="rect">
            <a:avLst/>
          </a:prstGeom>
        </p:spPr>
      </p:pic>
    </p:spTree>
    <p:extLst>
      <p:ext uri="{BB962C8B-B14F-4D97-AF65-F5344CB8AC3E}">
        <p14:creationId xmlns:p14="http://schemas.microsoft.com/office/powerpoint/2010/main" val="32853669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Pytest</a:t>
            </a:r>
            <a:r>
              <a:rPr lang="en-US" dirty="0" smtClean="0"/>
              <a:t> Framework</a:t>
            </a:r>
            <a:endParaRPr lang="en-US" dirty="0"/>
          </a:p>
        </p:txBody>
      </p:sp>
      <p:pic>
        <p:nvPicPr>
          <p:cNvPr id="4" name="Picture 3"/>
          <p:cNvPicPr>
            <a:picLocks noChangeAspect="1"/>
          </p:cNvPicPr>
          <p:nvPr/>
        </p:nvPicPr>
        <p:blipFill>
          <a:blip r:embed="rId2"/>
          <a:stretch>
            <a:fillRect/>
          </a:stretch>
        </p:blipFill>
        <p:spPr>
          <a:xfrm>
            <a:off x="1933575" y="1152525"/>
            <a:ext cx="8324850" cy="5238750"/>
          </a:xfrm>
          <a:prstGeom prst="rect">
            <a:avLst/>
          </a:prstGeom>
        </p:spPr>
      </p:pic>
    </p:spTree>
    <p:extLst>
      <p:ext uri="{BB962C8B-B14F-4D97-AF65-F5344CB8AC3E}">
        <p14:creationId xmlns:p14="http://schemas.microsoft.com/office/powerpoint/2010/main" val="2955220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951992"/>
            <a:ext cx="5852160" cy="3145536"/>
          </a:xfrm>
          <a:prstGeom prst="rect">
            <a:avLst/>
          </a:prstGeom>
        </p:spPr>
      </p:pic>
    </p:spTree>
    <p:extLst>
      <p:ext uri="{BB962C8B-B14F-4D97-AF65-F5344CB8AC3E}">
        <p14:creationId xmlns:p14="http://schemas.microsoft.com/office/powerpoint/2010/main" val="3096950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988E031-DCEC-4271-95BA-E02AC0A4ED29}"/>
              </a:ext>
            </a:extLst>
          </p:cNvPr>
          <p:cNvSpPr>
            <a:spLocks noGrp="1"/>
          </p:cNvSpPr>
          <p:nvPr>
            <p:ph type="title"/>
          </p:nvPr>
        </p:nvSpPr>
        <p:spPr/>
        <p:txBody>
          <a:bodyPr/>
          <a:lstStyle/>
          <a:p>
            <a:r>
              <a:rPr lang="en-US" dirty="0" smtClean="0">
                <a:latin typeface="Arial"/>
                <a:cs typeface="Arial"/>
              </a:rPr>
              <a:t>What is </a:t>
            </a:r>
            <a:r>
              <a:rPr lang="en-US" dirty="0">
                <a:latin typeface="Arial"/>
                <a:cs typeface="Arial"/>
              </a:rPr>
              <a:t>Test </a:t>
            </a:r>
            <a:r>
              <a:rPr lang="en-US" dirty="0" smtClean="0">
                <a:latin typeface="Arial"/>
                <a:cs typeface="Arial"/>
              </a:rPr>
              <a:t>Automation</a:t>
            </a:r>
            <a:r>
              <a:rPr lang="en-US" dirty="0">
                <a:latin typeface="Arial"/>
                <a:cs typeface="Arial"/>
              </a:rPr>
              <a:t>?</a:t>
            </a:r>
          </a:p>
        </p:txBody>
      </p:sp>
      <p:sp>
        <p:nvSpPr>
          <p:cNvPr id="8" name="Text Placeholder 7">
            <a:extLst>
              <a:ext uri="{FF2B5EF4-FFF2-40B4-BE49-F238E27FC236}">
                <a16:creationId xmlns:a16="http://schemas.microsoft.com/office/drawing/2014/main" xmlns="" id="{6FD528C2-3409-441A-8E50-7B650C242DA0}"/>
              </a:ext>
            </a:extLst>
          </p:cNvPr>
          <p:cNvSpPr>
            <a:spLocks noGrp="1"/>
          </p:cNvSpPr>
          <p:nvPr>
            <p:ph type="body" sz="quarter" idx="35"/>
          </p:nvPr>
        </p:nvSpPr>
        <p:spPr>
          <a:xfrm>
            <a:off x="838200" y="1361663"/>
            <a:ext cx="4122107" cy="4681538"/>
          </a:xfrm>
        </p:spPr>
        <p:txBody>
          <a:bodyPr vert="horz" lIns="91440" tIns="45720" rIns="91440" bIns="45720" rtlCol="0" anchor="t">
            <a:normAutofit/>
          </a:bodyPr>
          <a:lstStyle/>
          <a:p>
            <a:pPr marL="0" indent="0">
              <a:buNone/>
            </a:pPr>
            <a:r>
              <a:rPr lang="en-US" b="1" dirty="0">
                <a:latin typeface="Bahnschrift SemiBold SemiConden" panose="020B0502040204020203" pitchFamily="34" charset="0"/>
                <a:ea typeface="Arial"/>
                <a:cs typeface="Arial"/>
                <a:sym typeface="Arial"/>
              </a:rPr>
              <a:t>"In software testing, test automation is the use of </a:t>
            </a:r>
            <a:r>
              <a:rPr lang="en-US" b="1" dirty="0">
                <a:solidFill>
                  <a:srgbClr val="FF0000"/>
                </a:solidFill>
                <a:latin typeface="Bahnschrift SemiBold SemiConden" panose="020B0502040204020203" pitchFamily="34" charset="0"/>
                <a:ea typeface="Arial"/>
                <a:cs typeface="Arial"/>
                <a:sym typeface="Arial"/>
              </a:rPr>
              <a:t>special software </a:t>
            </a:r>
            <a:r>
              <a:rPr lang="en-US" b="1" dirty="0">
                <a:latin typeface="Bahnschrift SemiBold SemiConden" panose="020B0502040204020203" pitchFamily="34" charset="0"/>
                <a:ea typeface="Arial"/>
                <a:cs typeface="Arial"/>
                <a:sym typeface="Arial"/>
              </a:rPr>
              <a:t>(separate from the software being tested) </a:t>
            </a:r>
            <a:r>
              <a:rPr lang="en-US" b="1" dirty="0">
                <a:solidFill>
                  <a:srgbClr val="FF0000"/>
                </a:solidFill>
                <a:latin typeface="Bahnschrift SemiBold SemiConden" panose="020B0502040204020203" pitchFamily="34" charset="0"/>
                <a:ea typeface="Arial"/>
                <a:cs typeface="Arial"/>
                <a:sym typeface="Arial"/>
              </a:rPr>
              <a:t>to control the execution of tests</a:t>
            </a:r>
            <a:r>
              <a:rPr lang="en-US" b="1" dirty="0">
                <a:latin typeface="Bahnschrift SemiBold SemiConden" panose="020B0502040204020203" pitchFamily="34" charset="0"/>
                <a:ea typeface="Arial"/>
                <a:cs typeface="Arial"/>
                <a:sym typeface="Arial"/>
              </a:rPr>
              <a:t> and the </a:t>
            </a:r>
            <a:r>
              <a:rPr lang="en-US" b="1" dirty="0">
                <a:solidFill>
                  <a:srgbClr val="FF0000"/>
                </a:solidFill>
                <a:latin typeface="Bahnschrift SemiBold SemiConden" panose="020B0502040204020203" pitchFamily="34" charset="0"/>
                <a:ea typeface="Arial"/>
                <a:cs typeface="Arial"/>
                <a:sym typeface="Arial"/>
              </a:rPr>
              <a:t>comparison</a:t>
            </a:r>
            <a:r>
              <a:rPr lang="en-US" b="1" dirty="0">
                <a:latin typeface="Bahnschrift SemiBold SemiConden" panose="020B0502040204020203" pitchFamily="34" charset="0"/>
                <a:ea typeface="Arial"/>
                <a:cs typeface="Arial"/>
                <a:sym typeface="Arial"/>
              </a:rPr>
              <a:t> of actual </a:t>
            </a:r>
            <a:r>
              <a:rPr lang="en-US" b="1" dirty="0">
                <a:solidFill>
                  <a:srgbClr val="FF0000"/>
                </a:solidFill>
                <a:latin typeface="Bahnschrift SemiBold SemiConden" panose="020B0502040204020203" pitchFamily="34" charset="0"/>
                <a:ea typeface="Arial"/>
                <a:cs typeface="Arial"/>
                <a:sym typeface="Arial"/>
              </a:rPr>
              <a:t>outcomes</a:t>
            </a:r>
            <a:r>
              <a:rPr lang="en-US" b="1" dirty="0">
                <a:latin typeface="Bahnschrift SemiBold SemiConden" panose="020B0502040204020203" pitchFamily="34" charset="0"/>
                <a:ea typeface="Arial"/>
                <a:cs typeface="Arial"/>
                <a:sym typeface="Arial"/>
              </a:rPr>
              <a:t> with predicted outcomes." </a:t>
            </a:r>
            <a:r>
              <a:rPr lang="en-US" dirty="0">
                <a:latin typeface="Bahnschrift Light" panose="020B0502040204020203" pitchFamily="34" charset="0"/>
                <a:ea typeface="Arial"/>
                <a:cs typeface="Arial"/>
                <a:sym typeface="Arial"/>
              </a:rPr>
              <a:t>- wikipedia.org</a:t>
            </a:r>
          </a:p>
          <a:p>
            <a:pPr marL="0" lvl="0" indent="0">
              <a:buNone/>
            </a:pPr>
            <a:endParaRPr lang="en-US" dirty="0">
              <a:latin typeface="Bahnschrift Light" panose="020B0502040204020203" pitchFamily="34" charset="0"/>
              <a:ea typeface="Arial"/>
              <a:cs typeface="Arial"/>
              <a:sym typeface="Arial"/>
            </a:endParaRPr>
          </a:p>
          <a:p>
            <a:pPr marL="0" indent="0">
              <a:buNone/>
            </a:pPr>
            <a:endParaRPr lang="en-US" dirty="0">
              <a:latin typeface="Bahnschrift Light" panose="020B0502040204020203" pitchFamily="34" charset="0"/>
              <a:cs typeface="Arial"/>
            </a:endParaRPr>
          </a:p>
        </p:txBody>
      </p:sp>
      <p:pic>
        <p:nvPicPr>
          <p:cNvPr id="5" name="Google Shape;560;p133"/>
          <p:cNvPicPr preferRelativeResize="0"/>
          <p:nvPr/>
        </p:nvPicPr>
        <p:blipFill rotWithShape="1">
          <a:blip r:embed="rId3">
            <a:alphaModFix/>
          </a:blip>
          <a:srcRect/>
          <a:stretch/>
        </p:blipFill>
        <p:spPr>
          <a:xfrm>
            <a:off x="5472987" y="1485281"/>
            <a:ext cx="6286320" cy="3533400"/>
          </a:xfrm>
          <a:prstGeom prst="rect">
            <a:avLst/>
          </a:prstGeom>
          <a:noFill/>
          <a:ln>
            <a:noFill/>
          </a:ln>
        </p:spPr>
      </p:pic>
    </p:spTree>
    <p:extLst>
      <p:ext uri="{BB962C8B-B14F-4D97-AF65-F5344CB8AC3E}">
        <p14:creationId xmlns:p14="http://schemas.microsoft.com/office/powerpoint/2010/main" val="3082727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Test</a:t>
            </a:r>
            <a:endParaRPr lang="en-US" dirty="0"/>
          </a:p>
        </p:txBody>
      </p:sp>
      <p:pic>
        <p:nvPicPr>
          <p:cNvPr id="4" name="Picture 3"/>
          <p:cNvPicPr>
            <a:picLocks noChangeAspect="1"/>
          </p:cNvPicPr>
          <p:nvPr/>
        </p:nvPicPr>
        <p:blipFill>
          <a:blip r:embed="rId2"/>
          <a:stretch>
            <a:fillRect/>
          </a:stretch>
        </p:blipFill>
        <p:spPr>
          <a:xfrm>
            <a:off x="2248578" y="944142"/>
            <a:ext cx="7694844" cy="5512829"/>
          </a:xfrm>
          <a:prstGeom prst="rect">
            <a:avLst/>
          </a:prstGeom>
        </p:spPr>
      </p:pic>
    </p:spTree>
    <p:extLst>
      <p:ext uri="{BB962C8B-B14F-4D97-AF65-F5344CB8AC3E}">
        <p14:creationId xmlns:p14="http://schemas.microsoft.com/office/powerpoint/2010/main" val="806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681790" y="711957"/>
            <a:ext cx="10515600" cy="4681538"/>
          </a:xfrm>
        </p:spPr>
        <p:txBody>
          <a:bodyPr>
            <a:normAutofit/>
          </a:bodyPr>
          <a:lstStyle/>
          <a:p>
            <a:pPr marL="0" indent="0">
              <a:buNone/>
            </a:pPr>
            <a:r>
              <a:rPr lang="en-US" sz="4000" b="1" i="1" dirty="0">
                <a:latin typeface="Gill Sans MT" panose="020B0502020104020203" pitchFamily="34" charset="0"/>
              </a:rPr>
              <a:t>“ Tools don’t test. Only people test. Tools only perform actions that “help” people test. </a:t>
            </a:r>
            <a:r>
              <a:rPr lang="en-US" sz="4000" b="1" i="1" dirty="0" smtClean="0">
                <a:latin typeface="Gill Sans MT" panose="020B0502020104020203" pitchFamily="34" charset="0"/>
              </a:rPr>
              <a:t>“</a:t>
            </a:r>
          </a:p>
          <a:p>
            <a:pPr marL="0" indent="0">
              <a:buNone/>
            </a:pPr>
            <a:r>
              <a:rPr lang="en-US" i="1" dirty="0">
                <a:latin typeface="Gill Sans MT" panose="020B0502020104020203" pitchFamily="34" charset="0"/>
              </a:rPr>
              <a:t>-- James </a:t>
            </a:r>
            <a:r>
              <a:rPr lang="en-US" i="1" dirty="0" smtClean="0">
                <a:latin typeface="Gill Sans MT" panose="020B0502020104020203" pitchFamily="34" charset="0"/>
              </a:rPr>
              <a:t>Bach --</a:t>
            </a:r>
            <a:endParaRPr lang="en-US" i="1" dirty="0">
              <a:latin typeface="Gill Sans MT" panose="020B0502020104020203" pitchFamily="34" charset="0"/>
            </a:endParaRPr>
          </a:p>
        </p:txBody>
      </p:sp>
    </p:spTree>
    <p:extLst>
      <p:ext uri="{BB962C8B-B14F-4D97-AF65-F5344CB8AC3E}">
        <p14:creationId xmlns:p14="http://schemas.microsoft.com/office/powerpoint/2010/main" val="2969243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C7ED0B0-AF9F-408E-B6E7-27930AC8C9EB}"/>
              </a:ext>
            </a:extLst>
          </p:cNvPr>
          <p:cNvSpPr>
            <a:spLocks noGrp="1"/>
          </p:cNvSpPr>
          <p:nvPr>
            <p:ph type="pic" sz="quarter" idx="15"/>
          </p:nvPr>
        </p:nvSpPr>
        <p:spPr/>
      </p:sp>
      <p:sp>
        <p:nvSpPr>
          <p:cNvPr id="4" name="Content Placeholder 3">
            <a:extLst>
              <a:ext uri="{FF2B5EF4-FFF2-40B4-BE49-F238E27FC236}">
                <a16:creationId xmlns:a16="http://schemas.microsoft.com/office/drawing/2014/main" xmlns="" id="{FF48844C-61EA-4736-9A05-B16CF56A1642}"/>
              </a:ext>
            </a:extLst>
          </p:cNvPr>
          <p:cNvSpPr>
            <a:spLocks noGrp="1"/>
          </p:cNvSpPr>
          <p:nvPr>
            <p:ph sz="quarter" idx="13"/>
          </p:nvPr>
        </p:nvSpPr>
        <p:spPr>
          <a:xfrm>
            <a:off x="1515852" y="1376280"/>
            <a:ext cx="6120190" cy="2052637"/>
          </a:xfrm>
        </p:spPr>
        <p:txBody>
          <a:bodyPr/>
          <a:lstStyle/>
          <a:p>
            <a:r>
              <a:rPr lang="en-US" dirty="0" smtClean="0"/>
              <a:t>Why do we need to automation?</a:t>
            </a:r>
            <a:endParaRPr lang="en-US" dirty="0"/>
          </a:p>
        </p:txBody>
      </p:sp>
    </p:spTree>
    <p:extLst>
      <p:ext uri="{BB962C8B-B14F-4D97-AF65-F5344CB8AC3E}">
        <p14:creationId xmlns:p14="http://schemas.microsoft.com/office/powerpoint/2010/main" val="3893930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Pitfalls of Manual Testing</a:t>
            </a:r>
          </a:p>
        </p:txBody>
      </p:sp>
      <p:grpSp>
        <p:nvGrpSpPr>
          <p:cNvPr id="11" name="Group 10"/>
          <p:cNvGrpSpPr/>
          <p:nvPr/>
        </p:nvGrpSpPr>
        <p:grpSpPr>
          <a:xfrm>
            <a:off x="1719772" y="1349298"/>
            <a:ext cx="2052806" cy="2510366"/>
            <a:chOff x="693081" y="1349298"/>
            <a:chExt cx="2052806" cy="2510366"/>
          </a:xfrm>
        </p:grpSpPr>
        <p:pic>
          <p:nvPicPr>
            <p:cNvPr id="9" name="Picture 8"/>
            <p:cNvPicPr>
              <a:picLocks noChangeAspect="1"/>
            </p:cNvPicPr>
            <p:nvPr/>
          </p:nvPicPr>
          <p:blipFill>
            <a:blip r:embed="rId3"/>
            <a:stretch>
              <a:fillRect/>
            </a:stretch>
          </p:blipFill>
          <p:spPr>
            <a:xfrm>
              <a:off x="838200" y="1349298"/>
              <a:ext cx="1762569" cy="2017092"/>
            </a:xfrm>
            <a:prstGeom prst="rect">
              <a:avLst/>
            </a:prstGeom>
          </p:spPr>
        </p:pic>
        <p:sp>
          <p:nvSpPr>
            <p:cNvPr id="10" name="TextBox 9"/>
            <p:cNvSpPr txBox="1"/>
            <p:nvPr/>
          </p:nvSpPr>
          <p:spPr>
            <a:xfrm>
              <a:off x="693081" y="3490332"/>
              <a:ext cx="2052806" cy="369332"/>
            </a:xfrm>
            <a:prstGeom prst="rect">
              <a:avLst/>
            </a:prstGeom>
            <a:noFill/>
          </p:spPr>
          <p:txBody>
            <a:bodyPr wrap="none" rtlCol="0">
              <a:spAutoFit/>
            </a:bodyPr>
            <a:lstStyle/>
            <a:p>
              <a:r>
                <a:rPr lang="en-US" b="1" dirty="0" smtClean="0"/>
                <a:t>Time Consuming</a:t>
              </a:r>
              <a:endParaRPr lang="en-US" b="1" dirty="0"/>
            </a:p>
          </p:txBody>
        </p:sp>
      </p:grpSp>
      <p:grpSp>
        <p:nvGrpSpPr>
          <p:cNvPr id="14" name="Group 13"/>
          <p:cNvGrpSpPr/>
          <p:nvPr/>
        </p:nvGrpSpPr>
        <p:grpSpPr>
          <a:xfrm>
            <a:off x="4861635" y="1563940"/>
            <a:ext cx="2698175" cy="2298493"/>
            <a:chOff x="3657600" y="1561171"/>
            <a:chExt cx="2698175" cy="2298493"/>
          </a:xfrm>
        </p:grpSpPr>
        <p:pic>
          <p:nvPicPr>
            <p:cNvPr id="12" name="Picture 11"/>
            <p:cNvPicPr>
              <a:picLocks noChangeAspect="1"/>
            </p:cNvPicPr>
            <p:nvPr/>
          </p:nvPicPr>
          <p:blipFill>
            <a:blip r:embed="rId4"/>
            <a:stretch>
              <a:fillRect/>
            </a:stretch>
          </p:blipFill>
          <p:spPr>
            <a:xfrm>
              <a:off x="4084257" y="1561171"/>
              <a:ext cx="2126972" cy="1909441"/>
            </a:xfrm>
            <a:prstGeom prst="rect">
              <a:avLst/>
            </a:prstGeom>
          </p:spPr>
        </p:pic>
        <p:sp>
          <p:nvSpPr>
            <p:cNvPr id="13" name="TextBox 12"/>
            <p:cNvSpPr txBox="1"/>
            <p:nvPr/>
          </p:nvSpPr>
          <p:spPr>
            <a:xfrm>
              <a:off x="3657600" y="3490332"/>
              <a:ext cx="2698175" cy="369332"/>
            </a:xfrm>
            <a:prstGeom prst="rect">
              <a:avLst/>
            </a:prstGeom>
            <a:noFill/>
          </p:spPr>
          <p:txBody>
            <a:bodyPr wrap="none" rtlCol="0">
              <a:spAutoFit/>
            </a:bodyPr>
            <a:lstStyle/>
            <a:p>
              <a:r>
                <a:rPr lang="en-US" b="1" dirty="0" smtClean="0"/>
                <a:t>Resources Consuming</a:t>
              </a:r>
              <a:endParaRPr lang="en-US" b="1" dirty="0"/>
            </a:p>
          </p:txBody>
        </p:sp>
      </p:grpSp>
      <p:pic>
        <p:nvPicPr>
          <p:cNvPr id="16" name="Picture 15"/>
          <p:cNvPicPr>
            <a:picLocks noChangeAspect="1"/>
          </p:cNvPicPr>
          <p:nvPr/>
        </p:nvPicPr>
        <p:blipFill>
          <a:blip r:embed="rId5"/>
          <a:stretch>
            <a:fillRect/>
          </a:stretch>
        </p:blipFill>
        <p:spPr>
          <a:xfrm>
            <a:off x="8865954" y="1685113"/>
            <a:ext cx="1853635" cy="1805219"/>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p:cNvSpPr txBox="1"/>
          <p:nvPr/>
        </p:nvSpPr>
        <p:spPr>
          <a:xfrm>
            <a:off x="8648868" y="3490332"/>
            <a:ext cx="2698175" cy="369332"/>
          </a:xfrm>
          <a:prstGeom prst="rect">
            <a:avLst/>
          </a:prstGeom>
          <a:noFill/>
        </p:spPr>
        <p:txBody>
          <a:bodyPr wrap="none" rtlCol="0">
            <a:spAutoFit/>
          </a:bodyPr>
          <a:lstStyle/>
          <a:p>
            <a:r>
              <a:rPr lang="en-US" b="1" dirty="0" smtClean="0"/>
              <a:t>Human are error-prone</a:t>
            </a:r>
            <a:endParaRPr lang="en-US" b="1" dirty="0"/>
          </a:p>
        </p:txBody>
      </p:sp>
      <p:pic>
        <p:nvPicPr>
          <p:cNvPr id="18" name="Picture 17"/>
          <p:cNvPicPr>
            <a:picLocks noChangeAspect="1"/>
          </p:cNvPicPr>
          <p:nvPr/>
        </p:nvPicPr>
        <p:blipFill>
          <a:blip r:embed="rId6"/>
          <a:stretch>
            <a:fillRect/>
          </a:stretch>
        </p:blipFill>
        <p:spPr>
          <a:xfrm>
            <a:off x="5233611" y="4482231"/>
            <a:ext cx="2877196" cy="1534571"/>
          </a:xfrm>
          <a:prstGeom prst="rect">
            <a:avLst/>
          </a:prstGeom>
        </p:spPr>
      </p:pic>
      <p:sp>
        <p:nvSpPr>
          <p:cNvPr id="19" name="TextBox 18"/>
          <p:cNvSpPr txBox="1"/>
          <p:nvPr/>
        </p:nvSpPr>
        <p:spPr>
          <a:xfrm>
            <a:off x="5498394" y="6226726"/>
            <a:ext cx="2347630" cy="369332"/>
          </a:xfrm>
          <a:prstGeom prst="rect">
            <a:avLst/>
          </a:prstGeom>
          <a:noFill/>
        </p:spPr>
        <p:txBody>
          <a:bodyPr wrap="none" rtlCol="0">
            <a:spAutoFit/>
          </a:bodyPr>
          <a:lstStyle/>
          <a:p>
            <a:r>
              <a:rPr lang="en-US" b="1" dirty="0" smtClean="0"/>
              <a:t>Less </a:t>
            </a:r>
            <a:r>
              <a:rPr lang="en-US" b="1" dirty="0"/>
              <a:t>T</a:t>
            </a:r>
            <a:r>
              <a:rPr lang="en-US" b="1" dirty="0" smtClean="0"/>
              <a:t>est </a:t>
            </a:r>
            <a:r>
              <a:rPr lang="en-US" b="1" dirty="0"/>
              <a:t>C</a:t>
            </a:r>
            <a:r>
              <a:rPr lang="en-US" b="1" dirty="0" smtClean="0"/>
              <a:t>overage</a:t>
            </a:r>
            <a:endParaRPr lang="en-US" b="1" dirty="0"/>
          </a:p>
        </p:txBody>
      </p:sp>
    </p:spTree>
    <p:extLst>
      <p:ext uri="{BB962C8B-B14F-4D97-AF65-F5344CB8AC3E}">
        <p14:creationId xmlns:p14="http://schemas.microsoft.com/office/powerpoint/2010/main" val="1925440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Test Automation ?</a:t>
            </a:r>
          </a:p>
        </p:txBody>
      </p:sp>
      <p:sp>
        <p:nvSpPr>
          <p:cNvPr id="3" name="Text Placeholder 2"/>
          <p:cNvSpPr>
            <a:spLocks noGrp="1"/>
          </p:cNvSpPr>
          <p:nvPr>
            <p:ph type="body" sz="quarter" idx="35"/>
          </p:nvPr>
        </p:nvSpPr>
        <p:spPr/>
        <p:txBody>
          <a:bodyPr>
            <a:normAutofit fontScale="85000" lnSpcReduction="20000"/>
          </a:bodyPr>
          <a:lstStyle/>
          <a:p>
            <a:r>
              <a:rPr lang="en-US" b="1" dirty="0"/>
              <a:t>More </a:t>
            </a:r>
            <a:r>
              <a:rPr lang="en-US" b="1" dirty="0" smtClean="0"/>
              <a:t>test coverage </a:t>
            </a:r>
            <a:r>
              <a:rPr lang="en-US" dirty="0"/>
              <a:t>can be run </a:t>
            </a:r>
            <a:r>
              <a:rPr lang="en-US" b="1" dirty="0"/>
              <a:t>per </a:t>
            </a:r>
            <a:r>
              <a:rPr lang="en-US" b="1" dirty="0" smtClean="0"/>
              <a:t>build</a:t>
            </a:r>
          </a:p>
          <a:p>
            <a:r>
              <a:rPr lang="en-US" dirty="0"/>
              <a:t>Tests run </a:t>
            </a:r>
            <a:r>
              <a:rPr lang="en-US" b="1" dirty="0" smtClean="0"/>
              <a:t>faster, less execution time</a:t>
            </a:r>
          </a:p>
          <a:p>
            <a:r>
              <a:rPr lang="en-US" dirty="0"/>
              <a:t>More effective and efficient use of </a:t>
            </a:r>
            <a:r>
              <a:rPr lang="en-US" b="1" dirty="0"/>
              <a:t>testing </a:t>
            </a:r>
            <a:r>
              <a:rPr lang="en-US" b="1" dirty="0" smtClean="0"/>
              <a:t>resources</a:t>
            </a:r>
          </a:p>
          <a:p>
            <a:r>
              <a:rPr lang="en-US" dirty="0" smtClean="0"/>
              <a:t>Reduce </a:t>
            </a:r>
            <a:r>
              <a:rPr lang="en-US" b="1" dirty="0" smtClean="0"/>
              <a:t>human mistakes</a:t>
            </a:r>
            <a:r>
              <a:rPr lang="en-US" dirty="0" smtClean="0"/>
              <a:t>.</a:t>
            </a:r>
            <a:endParaRPr lang="en-US" b="1" dirty="0" smtClean="0"/>
          </a:p>
          <a:p>
            <a:r>
              <a:rPr lang="en-US" dirty="0"/>
              <a:t>The possibility to create tests that </a:t>
            </a:r>
            <a:r>
              <a:rPr lang="en-US" b="1" dirty="0"/>
              <a:t>cannot be done manually</a:t>
            </a:r>
            <a:r>
              <a:rPr lang="en-US" dirty="0"/>
              <a:t> (real-time, remote, parallel tests</a:t>
            </a:r>
            <a:r>
              <a:rPr lang="en-US" dirty="0" smtClean="0"/>
              <a:t>)</a:t>
            </a:r>
          </a:p>
          <a:p>
            <a:r>
              <a:rPr lang="en-US" dirty="0"/>
              <a:t>Quickly Determine </a:t>
            </a:r>
            <a:r>
              <a:rPr lang="en-US" dirty="0" smtClean="0"/>
              <a:t>the </a:t>
            </a:r>
            <a:r>
              <a:rPr lang="en-US" b="1" dirty="0" smtClean="0"/>
              <a:t>Stability</a:t>
            </a:r>
            <a:r>
              <a:rPr lang="en-US" dirty="0" smtClean="0"/>
              <a:t> of </a:t>
            </a:r>
            <a:r>
              <a:rPr lang="en-US" dirty="0"/>
              <a:t>Your Build </a:t>
            </a:r>
            <a:endParaRPr lang="en-US" dirty="0" smtClean="0"/>
          </a:p>
          <a:p>
            <a:r>
              <a:rPr lang="en-US" b="1" dirty="0" smtClean="0"/>
              <a:t>Quicker </a:t>
            </a:r>
            <a:r>
              <a:rPr lang="en-US" b="1" dirty="0"/>
              <a:t>feedback </a:t>
            </a:r>
            <a:r>
              <a:rPr lang="en-US" dirty="0" smtClean="0"/>
              <a:t>regarding </a:t>
            </a:r>
            <a:r>
              <a:rPr lang="en-US" dirty="0"/>
              <a:t>software </a:t>
            </a:r>
            <a:r>
              <a:rPr lang="en-US" dirty="0" smtClean="0"/>
              <a:t>quality</a:t>
            </a:r>
          </a:p>
          <a:p>
            <a:r>
              <a:rPr lang="en-US" b="1" dirty="0"/>
              <a:t>Less</a:t>
            </a:r>
            <a:r>
              <a:rPr lang="en-US" dirty="0"/>
              <a:t> </a:t>
            </a:r>
            <a:r>
              <a:rPr lang="en-US" b="1" dirty="0" smtClean="0"/>
              <a:t>stress</a:t>
            </a:r>
            <a:r>
              <a:rPr lang="en-US" dirty="0" smtClean="0"/>
              <a:t> </a:t>
            </a:r>
            <a:r>
              <a:rPr lang="en-US" dirty="0"/>
              <a:t>on QA Team</a:t>
            </a:r>
            <a:endParaRPr lang="en-US" dirty="0" smtClean="0"/>
          </a:p>
          <a:p>
            <a:r>
              <a:rPr lang="en-US" dirty="0" smtClean="0"/>
              <a:t>Reducing </a:t>
            </a:r>
            <a:r>
              <a:rPr lang="en-US" dirty="0"/>
              <a:t>the </a:t>
            </a:r>
            <a:r>
              <a:rPr lang="en-US" b="1" dirty="0"/>
              <a:t>total</a:t>
            </a:r>
            <a:r>
              <a:rPr lang="en-US" dirty="0"/>
              <a:t> </a:t>
            </a:r>
            <a:r>
              <a:rPr lang="en-US" b="1" dirty="0"/>
              <a:t>test</a:t>
            </a:r>
            <a:r>
              <a:rPr lang="en-US" dirty="0"/>
              <a:t> </a:t>
            </a:r>
            <a:r>
              <a:rPr lang="en-US" b="1" dirty="0"/>
              <a:t>cost</a:t>
            </a:r>
            <a:r>
              <a:rPr lang="en-US" dirty="0"/>
              <a:t> (long term</a:t>
            </a:r>
            <a:r>
              <a:rPr lang="en-US" dirty="0" smtClean="0"/>
              <a:t>)</a:t>
            </a:r>
          </a:p>
          <a:p>
            <a:r>
              <a:rPr lang="en-US" b="1" dirty="0"/>
              <a:t>Faster </a:t>
            </a:r>
            <a:r>
              <a:rPr lang="en-US" b="1" dirty="0" smtClean="0"/>
              <a:t>time </a:t>
            </a:r>
            <a:r>
              <a:rPr lang="en-US" b="1" dirty="0"/>
              <a:t>to </a:t>
            </a:r>
            <a:r>
              <a:rPr lang="en-US" b="1" dirty="0" smtClean="0"/>
              <a:t>market</a:t>
            </a:r>
            <a:endParaRPr lang="en-US" b="1" dirty="0"/>
          </a:p>
        </p:txBody>
      </p:sp>
    </p:spTree>
    <p:extLst>
      <p:ext uri="{BB962C8B-B14F-4D97-AF65-F5344CB8AC3E}">
        <p14:creationId xmlns:p14="http://schemas.microsoft.com/office/powerpoint/2010/main" val="427634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0D5D976-243F-DB49-93DF-E8864399BEA6}" vid="{D5B3896A-D0FA-4247-8F39-18F836EF2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F84D2159833041AB99F1E00973A5C8" ma:contentTypeVersion="13" ma:contentTypeDescription="Create a new document." ma:contentTypeScope="" ma:versionID="a19da5fb92e8db47a3adb7ce485e70a8">
  <xsd:schema xmlns:xsd="http://www.w3.org/2001/XMLSchema" xmlns:xs="http://www.w3.org/2001/XMLSchema" xmlns:p="http://schemas.microsoft.com/office/2006/metadata/properties" xmlns:ns3="bd9761ce-dfa3-4ba8-bbb7-450945d3b421" xmlns:ns4="4adc2f39-dc05-4115-acfa-41805378dd14" targetNamespace="http://schemas.microsoft.com/office/2006/metadata/properties" ma:root="true" ma:fieldsID="2363808d65ae81e3a02e1ad4831ea339" ns3:_="" ns4:_="">
    <xsd:import namespace="bd9761ce-dfa3-4ba8-bbb7-450945d3b421"/>
    <xsd:import namespace="4adc2f39-dc05-4115-acfa-41805378dd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9761ce-dfa3-4ba8-bbb7-450945d3b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dc2f39-dc05-4115-acfa-41805378dd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6C3307-F054-4959-9144-4D96D0E24931}">
  <ds:schemaRefs>
    <ds:schemaRef ds:uri="http://schemas.openxmlformats.org/package/2006/metadata/core-properties"/>
    <ds:schemaRef ds:uri="http://purl.org/dc/terms/"/>
    <ds:schemaRef ds:uri="http://www.w3.org/XML/1998/namespace"/>
    <ds:schemaRef ds:uri="bd9761ce-dfa3-4ba8-bbb7-450945d3b421"/>
    <ds:schemaRef ds:uri="http://schemas.microsoft.com/office/2006/documentManagement/types"/>
    <ds:schemaRef ds:uri="http://schemas.microsoft.com/office/2006/metadata/properties"/>
    <ds:schemaRef ds:uri="http://purl.org/dc/elements/1.1/"/>
    <ds:schemaRef ds:uri="4adc2f39-dc05-4115-acfa-41805378dd14"/>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944E0119-0F17-4D4B-B4FE-080594F9FE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9761ce-dfa3-4ba8-bbb7-450945d3b421"/>
    <ds:schemaRef ds:uri="4adc2f39-dc05-4115-acfa-41805378dd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NashTech Powerpoint template</Template>
  <TotalTime>7277</TotalTime>
  <Words>1311</Words>
  <Application>Microsoft Office PowerPoint</Application>
  <PresentationFormat>Widescreen</PresentationFormat>
  <Paragraphs>248</Paragraphs>
  <Slides>38</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Bahnschrift Light</vt:lpstr>
      <vt:lpstr>Bahnschrift SemiBold SemiConden</vt:lpstr>
      <vt:lpstr>Calibri</vt:lpstr>
      <vt:lpstr>Gill Sans MT</vt:lpstr>
      <vt:lpstr>LucidaGrande</vt:lpstr>
      <vt:lpstr>Symbol</vt:lpstr>
      <vt:lpstr>Wingdings</vt:lpstr>
      <vt:lpstr>NashTech-presentation</vt:lpstr>
      <vt:lpstr>Automation Test Overview </vt:lpstr>
      <vt:lpstr>PowerPoint Presentation</vt:lpstr>
      <vt:lpstr>PowerPoint Presentation</vt:lpstr>
      <vt:lpstr>What is Test Automation?</vt:lpstr>
      <vt:lpstr>Automation Test</vt:lpstr>
      <vt:lpstr>PowerPoint Presentation</vt:lpstr>
      <vt:lpstr>PowerPoint Presentation</vt:lpstr>
      <vt:lpstr>Pitfalls of Manual Testing</vt:lpstr>
      <vt:lpstr>Why Test Automation ?</vt:lpstr>
      <vt:lpstr>Manual Test vs Automation Test Comparison</vt:lpstr>
      <vt:lpstr>PowerPoint Presentation</vt:lpstr>
      <vt:lpstr>Kinds of system/application</vt:lpstr>
      <vt:lpstr>Automation Test Layer</vt:lpstr>
      <vt:lpstr>Test Automation Pyramid</vt:lpstr>
      <vt:lpstr>Testing Type </vt:lpstr>
      <vt:lpstr>Unit test layer</vt:lpstr>
      <vt:lpstr>API functional test layer</vt:lpstr>
      <vt:lpstr>UI Functional test layer</vt:lpstr>
      <vt:lpstr>Select Test Cases to be Automated?  </vt:lpstr>
      <vt:lpstr>PowerPoint Presentation</vt:lpstr>
      <vt:lpstr>Disadvantages &amp; Limitations of Automation Test</vt:lpstr>
      <vt:lpstr>Automation Test Challenges</vt:lpstr>
      <vt:lpstr>Good Mindset</vt:lpstr>
      <vt:lpstr>PowerPoint Presentation</vt:lpstr>
      <vt:lpstr>Continuous Testing vs Automation Testing</vt:lpstr>
      <vt:lpstr>Continuous Testing</vt:lpstr>
      <vt:lpstr>Continuous Testing</vt:lpstr>
      <vt:lpstr>Shift Left Testing</vt:lpstr>
      <vt:lpstr>Shift Right Testing</vt:lpstr>
      <vt:lpstr>PowerPoint Presentation</vt:lpstr>
      <vt:lpstr>PowerPoint Presentation</vt:lpstr>
      <vt:lpstr>PowerPoint Presentation</vt:lpstr>
      <vt:lpstr>Common Automation Testing Tools</vt:lpstr>
      <vt:lpstr>PowerPoint Presentation</vt:lpstr>
      <vt:lpstr>Common Automation Testing Frameworks</vt:lpstr>
      <vt:lpstr>Cucumber-JVM framework</vt:lpstr>
      <vt:lpstr>Pytest Framework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NashTech  Azure DevOp</dc:title>
  <dc:creator>Son Bui</dc:creator>
  <cp:lastModifiedBy>Tien Nguyen Anh</cp:lastModifiedBy>
  <cp:revision>886</cp:revision>
  <dcterms:created xsi:type="dcterms:W3CDTF">2020-05-18T09:03:23Z</dcterms:created>
  <dcterms:modified xsi:type="dcterms:W3CDTF">2021-10-20T02:07:01Z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0x010100ECF84D2159833041AB99F1E00973A5C8</vt:lpwstr>
  </property>
  <property fmtid="{D5CDD505-2E9C-101B-9397-08002B2CF9AE}" pid="3" name="Order">
    <vt:r8>2154200</vt:r8>
  </property>
  <property fmtid="{D5CDD505-2E9C-101B-9397-08002B2CF9AE}" pid="4" name="ComplianceAssetId">
    <vt:lpwstr/>
  </property>
</Properties>
</file>